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4"/>
  </p:sldMasterIdLst>
  <p:notesMasterIdLst>
    <p:notesMasterId r:id="rId28"/>
  </p:notesMasterIdLst>
  <p:handoutMasterIdLst>
    <p:handoutMasterId r:id="rId29"/>
  </p:handoutMasterIdLst>
  <p:sldIdLst>
    <p:sldId id="348" r:id="rId5"/>
    <p:sldId id="389" r:id="rId6"/>
    <p:sldId id="356" r:id="rId7"/>
    <p:sldId id="358" r:id="rId8"/>
    <p:sldId id="303" r:id="rId9"/>
    <p:sldId id="355" r:id="rId10"/>
    <p:sldId id="273" r:id="rId11"/>
    <p:sldId id="295" r:id="rId12"/>
    <p:sldId id="291" r:id="rId13"/>
    <p:sldId id="266" r:id="rId14"/>
    <p:sldId id="297" r:id="rId15"/>
    <p:sldId id="301" r:id="rId16"/>
    <p:sldId id="302" r:id="rId17"/>
    <p:sldId id="381" r:id="rId18"/>
    <p:sldId id="382" r:id="rId19"/>
    <p:sldId id="425" r:id="rId20"/>
    <p:sldId id="427" r:id="rId21"/>
    <p:sldId id="428" r:id="rId22"/>
    <p:sldId id="390" r:id="rId23"/>
    <p:sldId id="279" r:id="rId24"/>
    <p:sldId id="357" r:id="rId25"/>
    <p:sldId id="262" r:id="rId26"/>
    <p:sldId id="35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BF4C03F-F90D-F8C1-A523-0D3EB9A1183C}" name="Joanna Scouler" initials="JS" userId="7ae02354d5b97575"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6DB7CC-32A2-D846-9503-9E6D351B89D5}" v="3" dt="2024-10-21T12:13:22.9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531" autoAdjust="0"/>
    <p:restoredTop sz="72984" autoAdjust="0"/>
  </p:normalViewPr>
  <p:slideViewPr>
    <p:cSldViewPr snapToGrid="0">
      <p:cViewPr varScale="1">
        <p:scale>
          <a:sx n="83" d="100"/>
          <a:sy n="83" d="100"/>
        </p:scale>
        <p:origin x="912" y="200"/>
      </p:cViewPr>
      <p:guideLst/>
    </p:cSldViewPr>
  </p:slideViewPr>
  <p:notesTextViewPr>
    <p:cViewPr>
      <p:scale>
        <a:sx n="1" d="1"/>
        <a:sy n="1" d="1"/>
      </p:scale>
      <p:origin x="0" y="0"/>
    </p:cViewPr>
  </p:notesTextViewPr>
  <p:notesViewPr>
    <p:cSldViewPr snapToGrid="0">
      <p:cViewPr varScale="1">
        <p:scale>
          <a:sx n="93" d="100"/>
          <a:sy n="93" d="100"/>
        </p:scale>
        <p:origin x="3784"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rgbClr val="0070C0"/>
              </a:solidFill>
              <a:round/>
            </a:ln>
            <a:effectLst/>
          </c:spPr>
          <c:marker>
            <c:symbol val="none"/>
          </c:marker>
          <c:xVal>
            <c:numRef>
              <c:f>Sheet2!$A$1:$A$8</c:f>
              <c:numCache>
                <c:formatCode>General</c:formatCode>
                <c:ptCount val="8"/>
                <c:pt idx="0">
                  <c:v>0</c:v>
                </c:pt>
                <c:pt idx="1">
                  <c:v>1</c:v>
                </c:pt>
                <c:pt idx="2">
                  <c:v>2</c:v>
                </c:pt>
                <c:pt idx="3">
                  <c:v>4</c:v>
                </c:pt>
                <c:pt idx="4">
                  <c:v>8</c:v>
                </c:pt>
                <c:pt idx="5">
                  <c:v>16</c:v>
                </c:pt>
                <c:pt idx="6">
                  <c:v>18</c:v>
                </c:pt>
                <c:pt idx="7">
                  <c:v>20</c:v>
                </c:pt>
              </c:numCache>
            </c:numRef>
          </c:xVal>
          <c:yVal>
            <c:numRef>
              <c:f>Sheet2!$B$1:$B$8</c:f>
              <c:numCache>
                <c:formatCode>General</c:formatCode>
                <c:ptCount val="8"/>
                <c:pt idx="0">
                  <c:v>0.5</c:v>
                </c:pt>
                <c:pt idx="1">
                  <c:v>0.5</c:v>
                </c:pt>
                <c:pt idx="2">
                  <c:v>1</c:v>
                </c:pt>
                <c:pt idx="3">
                  <c:v>2</c:v>
                </c:pt>
                <c:pt idx="4">
                  <c:v>4</c:v>
                </c:pt>
                <c:pt idx="5">
                  <c:v>7.8</c:v>
                </c:pt>
                <c:pt idx="6">
                  <c:v>8.1</c:v>
                </c:pt>
                <c:pt idx="7">
                  <c:v>8.1</c:v>
                </c:pt>
              </c:numCache>
            </c:numRef>
          </c:yVal>
          <c:smooth val="1"/>
          <c:extLst>
            <c:ext xmlns:c16="http://schemas.microsoft.com/office/drawing/2014/chart" uri="{C3380CC4-5D6E-409C-BE32-E72D297353CC}">
              <c16:uniqueId val="{00000000-01BC-0C46-AFF5-1636A3E9464A}"/>
            </c:ext>
          </c:extLst>
        </c:ser>
        <c:dLbls>
          <c:showLegendKey val="0"/>
          <c:showVal val="0"/>
          <c:showCatName val="0"/>
          <c:showSerName val="0"/>
          <c:showPercent val="0"/>
          <c:showBubbleSize val="0"/>
        </c:dLbls>
        <c:axId val="2006714704"/>
        <c:axId val="1997569600"/>
      </c:scatterChart>
      <c:valAx>
        <c:axId val="2006714704"/>
        <c:scaling>
          <c:orientation val="minMax"/>
          <c:max val="2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Century Gothic" panose="020B0502020202020204" pitchFamily="34" charset="0"/>
                <a:ea typeface="+mn-ea"/>
                <a:cs typeface="+mn-cs"/>
              </a:defRPr>
            </a:pPr>
            <a:endParaRPr lang="en-US"/>
          </a:p>
        </c:txPr>
        <c:crossAx val="1997569600"/>
        <c:crosses val="autoZero"/>
        <c:crossBetween val="midCat"/>
      </c:valAx>
      <c:valAx>
        <c:axId val="199756960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Century Gothic" panose="020B0502020202020204" pitchFamily="34" charset="0"/>
                <a:ea typeface="+mn-ea"/>
                <a:cs typeface="+mn-cs"/>
              </a:defRPr>
            </a:pPr>
            <a:endParaRPr lang="en-US"/>
          </a:p>
        </c:txPr>
        <c:crossAx val="20067147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800">
          <a:solidFill>
            <a:schemeClr val="tx1"/>
          </a:solidFill>
          <a:latin typeface="Century Gothic" panose="020B0502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rgbClr val="0070C0"/>
              </a:solidFill>
              <a:round/>
            </a:ln>
            <a:effectLst/>
          </c:spPr>
          <c:marker>
            <c:symbol val="none"/>
          </c:marker>
          <c:xVal>
            <c:numRef>
              <c:f>Sheet2!$A$1:$A$8</c:f>
              <c:numCache>
                <c:formatCode>General</c:formatCode>
                <c:ptCount val="8"/>
                <c:pt idx="0">
                  <c:v>0</c:v>
                </c:pt>
                <c:pt idx="1">
                  <c:v>1</c:v>
                </c:pt>
                <c:pt idx="2">
                  <c:v>2</c:v>
                </c:pt>
                <c:pt idx="3">
                  <c:v>4</c:v>
                </c:pt>
                <c:pt idx="4">
                  <c:v>8</c:v>
                </c:pt>
                <c:pt idx="5">
                  <c:v>16</c:v>
                </c:pt>
                <c:pt idx="6">
                  <c:v>18</c:v>
                </c:pt>
                <c:pt idx="7">
                  <c:v>20</c:v>
                </c:pt>
              </c:numCache>
            </c:numRef>
          </c:xVal>
          <c:yVal>
            <c:numRef>
              <c:f>Sheet2!$B$1:$B$8</c:f>
              <c:numCache>
                <c:formatCode>General</c:formatCode>
                <c:ptCount val="8"/>
                <c:pt idx="0">
                  <c:v>0.5</c:v>
                </c:pt>
                <c:pt idx="1">
                  <c:v>0.5</c:v>
                </c:pt>
                <c:pt idx="2">
                  <c:v>1</c:v>
                </c:pt>
                <c:pt idx="3">
                  <c:v>2</c:v>
                </c:pt>
                <c:pt idx="4">
                  <c:v>4</c:v>
                </c:pt>
                <c:pt idx="5">
                  <c:v>7.8</c:v>
                </c:pt>
                <c:pt idx="6">
                  <c:v>8.1</c:v>
                </c:pt>
                <c:pt idx="7">
                  <c:v>8.1</c:v>
                </c:pt>
              </c:numCache>
            </c:numRef>
          </c:yVal>
          <c:smooth val="1"/>
          <c:extLst>
            <c:ext xmlns:c16="http://schemas.microsoft.com/office/drawing/2014/chart" uri="{C3380CC4-5D6E-409C-BE32-E72D297353CC}">
              <c16:uniqueId val="{00000000-01BC-0C46-AFF5-1636A3E9464A}"/>
            </c:ext>
          </c:extLst>
        </c:ser>
        <c:dLbls>
          <c:showLegendKey val="0"/>
          <c:showVal val="0"/>
          <c:showCatName val="0"/>
          <c:showSerName val="0"/>
          <c:showPercent val="0"/>
          <c:showBubbleSize val="0"/>
        </c:dLbls>
        <c:axId val="2006714704"/>
        <c:axId val="1997569600"/>
      </c:scatterChart>
      <c:valAx>
        <c:axId val="2006714704"/>
        <c:scaling>
          <c:orientation val="minMax"/>
          <c:max val="2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Century Gothic" panose="020B0502020202020204" pitchFamily="34" charset="0"/>
                <a:ea typeface="+mn-ea"/>
                <a:cs typeface="+mn-cs"/>
              </a:defRPr>
            </a:pPr>
            <a:endParaRPr lang="en-US"/>
          </a:p>
        </c:txPr>
        <c:crossAx val="1997569600"/>
        <c:crosses val="autoZero"/>
        <c:crossBetween val="midCat"/>
      </c:valAx>
      <c:valAx>
        <c:axId val="199756960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Century Gothic" panose="020B0502020202020204" pitchFamily="34" charset="0"/>
                <a:ea typeface="+mn-ea"/>
                <a:cs typeface="+mn-cs"/>
              </a:defRPr>
            </a:pPr>
            <a:endParaRPr lang="en-US"/>
          </a:p>
        </c:txPr>
        <c:crossAx val="20067147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800">
          <a:solidFill>
            <a:schemeClr val="tx1"/>
          </a:solidFill>
          <a:latin typeface="Century Gothic" panose="020B0502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38100" cap="rnd">
              <a:solidFill>
                <a:srgbClr val="0070C0"/>
              </a:solidFill>
              <a:round/>
            </a:ln>
            <a:effectLst/>
          </c:spPr>
          <c:marker>
            <c:symbol val="none"/>
          </c:marker>
          <c:xVal>
            <c:numRef>
              <c:f>Sheet2!$A$1:$A$8</c:f>
              <c:numCache>
                <c:formatCode>General</c:formatCode>
                <c:ptCount val="8"/>
                <c:pt idx="0">
                  <c:v>0</c:v>
                </c:pt>
                <c:pt idx="1">
                  <c:v>1</c:v>
                </c:pt>
                <c:pt idx="2">
                  <c:v>2</c:v>
                </c:pt>
                <c:pt idx="3">
                  <c:v>4</c:v>
                </c:pt>
                <c:pt idx="4">
                  <c:v>8</c:v>
                </c:pt>
                <c:pt idx="5">
                  <c:v>16</c:v>
                </c:pt>
                <c:pt idx="6">
                  <c:v>18</c:v>
                </c:pt>
                <c:pt idx="7">
                  <c:v>20</c:v>
                </c:pt>
              </c:numCache>
            </c:numRef>
          </c:xVal>
          <c:yVal>
            <c:numRef>
              <c:f>Sheet2!$B$1:$B$8</c:f>
              <c:numCache>
                <c:formatCode>General</c:formatCode>
                <c:ptCount val="8"/>
                <c:pt idx="0">
                  <c:v>0.5</c:v>
                </c:pt>
                <c:pt idx="1">
                  <c:v>0.5</c:v>
                </c:pt>
                <c:pt idx="2">
                  <c:v>1</c:v>
                </c:pt>
                <c:pt idx="3">
                  <c:v>2</c:v>
                </c:pt>
                <c:pt idx="4">
                  <c:v>4</c:v>
                </c:pt>
                <c:pt idx="5">
                  <c:v>7.8</c:v>
                </c:pt>
                <c:pt idx="6">
                  <c:v>8.1</c:v>
                </c:pt>
                <c:pt idx="7">
                  <c:v>8.1</c:v>
                </c:pt>
              </c:numCache>
            </c:numRef>
          </c:yVal>
          <c:smooth val="1"/>
          <c:extLst>
            <c:ext xmlns:c16="http://schemas.microsoft.com/office/drawing/2014/chart" uri="{C3380CC4-5D6E-409C-BE32-E72D297353CC}">
              <c16:uniqueId val="{00000000-01BC-0C46-AFF5-1636A3E9464A}"/>
            </c:ext>
          </c:extLst>
        </c:ser>
        <c:dLbls>
          <c:showLegendKey val="0"/>
          <c:showVal val="0"/>
          <c:showCatName val="0"/>
          <c:showSerName val="0"/>
          <c:showPercent val="0"/>
          <c:showBubbleSize val="0"/>
        </c:dLbls>
        <c:axId val="2006714704"/>
        <c:axId val="1997569600"/>
      </c:scatterChart>
      <c:valAx>
        <c:axId val="2006714704"/>
        <c:scaling>
          <c:orientation val="minMax"/>
          <c:max val="20"/>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Century Gothic" panose="020B0502020202020204" pitchFamily="34" charset="0"/>
                <a:ea typeface="+mn-ea"/>
                <a:cs typeface="+mn-cs"/>
              </a:defRPr>
            </a:pPr>
            <a:endParaRPr lang="en-US"/>
          </a:p>
        </c:txPr>
        <c:crossAx val="1997569600"/>
        <c:crosses val="autoZero"/>
        <c:crossBetween val="midCat"/>
      </c:valAx>
      <c:valAx>
        <c:axId val="199756960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Century Gothic" panose="020B0502020202020204" pitchFamily="34" charset="0"/>
                <a:ea typeface="+mn-ea"/>
                <a:cs typeface="+mn-cs"/>
              </a:defRPr>
            </a:pPr>
            <a:endParaRPr lang="en-US"/>
          </a:p>
        </c:txPr>
        <c:crossAx val="200671470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sz="1800">
          <a:solidFill>
            <a:schemeClr val="tx1"/>
          </a:solidFill>
          <a:latin typeface="Century Gothic" panose="020B0502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67CDCF-7049-2048-EC3D-842E3C2B180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3A004569-E238-5AC6-6249-E111924281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82F906-8815-B24E-A672-CDD0E306A630}" type="datetimeFigureOut">
              <a:rPr lang="en-GB" smtClean="0"/>
              <a:t>21/10/2024</a:t>
            </a:fld>
            <a:endParaRPr lang="en-GB"/>
          </a:p>
        </p:txBody>
      </p:sp>
      <p:sp>
        <p:nvSpPr>
          <p:cNvPr id="4" name="Footer Placeholder 3">
            <a:extLst>
              <a:ext uri="{FF2B5EF4-FFF2-40B4-BE49-F238E27FC236}">
                <a16:creationId xmlns:a16="http://schemas.microsoft.com/office/drawing/2014/main" id="{A7A2CA0E-6954-3A6E-81A6-2DF1AF3A865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C9C66D2-4CE7-1172-5532-692D40D1A01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807C169-9746-5F43-84C4-5B58D3E44E03}" type="slidenum">
              <a:rPr lang="en-GB" smtClean="0"/>
              <a:t>‹#›</a:t>
            </a:fld>
            <a:endParaRPr lang="en-GB"/>
          </a:p>
        </p:txBody>
      </p:sp>
    </p:spTree>
    <p:extLst>
      <p:ext uri="{BB962C8B-B14F-4D97-AF65-F5344CB8AC3E}">
        <p14:creationId xmlns:p14="http://schemas.microsoft.com/office/powerpoint/2010/main" val="2895985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21/10/2024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dirty="0"/>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2512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cs typeface="Calibri"/>
              </a:rPr>
              <a:t>Type of exposition: </a:t>
            </a:r>
            <a:r>
              <a:rPr lang="en-GB" sz="1200" b="0" i="0" kern="1200" dirty="0">
                <a:solidFill>
                  <a:schemeClr val="tx1"/>
                </a:solidFill>
                <a:effectLst/>
                <a:latin typeface="+mn-lt"/>
                <a:cs typeface="Calibri"/>
              </a:rPr>
              <a:t>Modelling</a:t>
            </a:r>
          </a:p>
          <a:p>
            <a:endParaRPr lang="en-GB" sz="1200" b="0" i="0" kern="1200" dirty="0">
              <a:solidFill>
                <a:schemeClr val="tx1"/>
              </a:solidFill>
              <a:effectLst/>
              <a:latin typeface="+mn-lt"/>
              <a:cs typeface="Calibri"/>
            </a:endParaRPr>
          </a:p>
          <a:p>
            <a:r>
              <a:rPr lang="en-GB" sz="1200" b="1" i="0" kern="1200" dirty="0">
                <a:solidFill>
                  <a:schemeClr val="tx1"/>
                </a:solidFill>
                <a:effectLst/>
                <a:latin typeface="+mn-lt"/>
                <a:cs typeface="Calibri"/>
              </a:rPr>
              <a:t>Suggested Script:</a:t>
            </a:r>
          </a:p>
          <a:p>
            <a:r>
              <a:rPr lang="en-GB" b="1" baseline="0" dirty="0"/>
              <a:t>Read out or ask a pupil to read out the question. </a:t>
            </a:r>
            <a:r>
              <a:rPr lang="en-GB" b="0" baseline="0" dirty="0"/>
              <a:t>The first thing we need to do is work out how many divisions there have been in this time period. We do this by dividing the time period by the mean division time in this case 12 hours/0.5 hours. </a:t>
            </a:r>
            <a:endParaRPr lang="en-GB" b="1" baseline="0" dirty="0"/>
          </a:p>
          <a:p>
            <a:r>
              <a:rPr lang="en-GB" b="1" baseline="0" dirty="0"/>
              <a:t>Misconception – often pupils will make a mistake on this calculation because they will not be using the same units (e.g. they will do 12 hrs/30 mins) – ensure pupils know that units must be standardised. </a:t>
            </a:r>
            <a:endParaRPr lang="en-GB" b="0" baseline="0" dirty="0"/>
          </a:p>
          <a:p>
            <a:r>
              <a:rPr lang="en-GB" sz="1200" b="0" i="0" kern="1200" dirty="0">
                <a:solidFill>
                  <a:schemeClr val="tx1"/>
                </a:solidFill>
                <a:effectLst/>
                <a:latin typeface="+mn-lt"/>
                <a:ea typeface="+mn-ea"/>
                <a:cs typeface="+mn-cs"/>
              </a:rPr>
              <a:t>Every time the bacteria reproduce, the number doubles. To calculate the number of bacteria at the end of the growth period, you can use this equation.</a:t>
            </a:r>
          </a:p>
          <a:p>
            <a:r>
              <a:rPr lang="en-GB" sz="1200" b="0" i="0" kern="1200" dirty="0">
                <a:solidFill>
                  <a:schemeClr val="tx1"/>
                </a:solidFill>
                <a:effectLst/>
                <a:latin typeface="+mn-lt"/>
                <a:ea typeface="+mn-ea"/>
                <a:cs typeface="+mn-cs"/>
              </a:rPr>
              <a:t>Number of bacteria at the beginning = 1</a:t>
            </a:r>
          </a:p>
          <a:p>
            <a:r>
              <a:rPr lang="en-GB" sz="1200" b="0" i="0" kern="1200" dirty="0">
                <a:solidFill>
                  <a:schemeClr val="tx1"/>
                </a:solidFill>
                <a:effectLst/>
                <a:latin typeface="+mn-lt"/>
                <a:ea typeface="+mn-ea"/>
                <a:cs typeface="+mn-cs"/>
              </a:rPr>
              <a:t>Number of divisions = 24</a:t>
            </a:r>
          </a:p>
          <a:p>
            <a:r>
              <a:rPr lang="en-GB" sz="1200" b="0" i="0" kern="1200" dirty="0">
                <a:solidFill>
                  <a:schemeClr val="tx1"/>
                </a:solidFill>
                <a:effectLst/>
                <a:latin typeface="+mn-lt"/>
                <a:ea typeface="+mn-ea"/>
                <a:cs typeface="+mn-cs"/>
              </a:rPr>
              <a:t>1 </a:t>
            </a:r>
            <a:r>
              <a:rPr lang="en-GB" sz="1200" b="0" i="0" kern="1200">
                <a:solidFill>
                  <a:schemeClr val="tx1"/>
                </a:solidFill>
                <a:effectLst/>
                <a:latin typeface="+mn-lt"/>
                <a:ea typeface="+mn-ea"/>
                <a:cs typeface="+mn-cs"/>
              </a:rPr>
              <a:t>× 2</a:t>
            </a:r>
            <a:r>
              <a:rPr lang="en-GB" sz="1200" b="0" i="0" kern="1200" baseline="30000">
                <a:solidFill>
                  <a:schemeClr val="tx1"/>
                </a:solidFill>
                <a:effectLst/>
                <a:latin typeface="+mn-lt"/>
                <a:ea typeface="+mn-ea"/>
                <a:cs typeface="+mn-cs"/>
              </a:rPr>
              <a:t>24</a:t>
            </a:r>
            <a:r>
              <a:rPr lang="en-GB" sz="1200" b="0" i="0" kern="1200">
                <a:solidFill>
                  <a:schemeClr val="tx1"/>
                </a:solidFill>
                <a:effectLst/>
                <a:latin typeface="+mn-lt"/>
                <a:ea typeface="+mn-ea"/>
                <a:cs typeface="+mn-cs"/>
              </a:rPr>
              <a:t> </a:t>
            </a:r>
            <a:r>
              <a:rPr lang="en-GB" sz="1200" b="0" i="0" kern="1200" dirty="0">
                <a:solidFill>
                  <a:schemeClr val="tx1"/>
                </a:solidFill>
                <a:effectLst/>
                <a:latin typeface="+mn-lt"/>
                <a:ea typeface="+mn-ea"/>
                <a:cs typeface="+mn-cs"/>
              </a:rPr>
              <a:t>= 1 × 16,777,216 = 16,777,216 bacteria will be present at the end</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sz="1200" b="0" i="0" u="none" strike="noStrike" kern="1200" dirty="0">
                <a:solidFill>
                  <a:schemeClr val="tx1"/>
                </a:solidFill>
                <a:effectLst/>
                <a:latin typeface="+mn-lt"/>
                <a:ea typeface="+mn-ea"/>
                <a:cs typeface="+mn-cs"/>
              </a:rPr>
            </a:br>
            <a:endParaRPr lang="en-GB" b="0" dirty="0"/>
          </a:p>
          <a:p>
            <a:endParaRPr lang="en-GB" sz="1200" b="1" i="0" kern="1200" dirty="0">
              <a:solidFill>
                <a:schemeClr val="tx1"/>
              </a:solidFill>
              <a:effectLst/>
              <a:latin typeface="+mn-lt"/>
              <a:ea typeface="+mn-ea"/>
              <a:cs typeface="+mn-cs"/>
            </a:endParaRPr>
          </a:p>
          <a:p>
            <a:endParaRPr lang="en-GB"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dirty="0"/>
          </a:p>
        </p:txBody>
      </p:sp>
    </p:spTree>
    <p:extLst>
      <p:ext uri="{BB962C8B-B14F-4D97-AF65-F5344CB8AC3E}">
        <p14:creationId xmlns:p14="http://schemas.microsoft.com/office/powerpoint/2010/main" val="652601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baseline="0" dirty="0"/>
              <a:t>Misconception</a:t>
            </a:r>
            <a:r>
              <a:rPr lang="en-GB" b="0" baseline="0" dirty="0"/>
              <a:t> – often pupils will make a mistake on this calculation because they will not be using the same units (e.g. they will do 10 hrs/15 mins) – ensure pupils know that units must be standardised. </a:t>
            </a:r>
          </a:p>
          <a:p>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br>
              <a:rPr lang="en-GB" sz="1200" b="0" i="0" u="none" strike="noStrike" kern="1200" dirty="0">
                <a:solidFill>
                  <a:schemeClr val="tx1"/>
                </a:solidFill>
                <a:effectLst/>
                <a:latin typeface="+mn-lt"/>
                <a:ea typeface="+mn-ea"/>
                <a:cs typeface="+mn-cs"/>
              </a:rPr>
            </a:br>
            <a:endParaRPr lang="en-GB" b="0" dirty="0"/>
          </a:p>
          <a:p>
            <a:endParaRPr lang="en-GB" sz="1200" b="1" i="0" kern="1200" dirty="0">
              <a:solidFill>
                <a:schemeClr val="tx1"/>
              </a:solidFill>
              <a:effectLst/>
              <a:latin typeface="+mn-lt"/>
              <a:ea typeface="+mn-ea"/>
              <a:cs typeface="+mn-cs"/>
            </a:endParaRPr>
          </a:p>
          <a:p>
            <a:endParaRPr lang="en-GB"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dirty="0"/>
          </a:p>
        </p:txBody>
      </p:sp>
    </p:spTree>
    <p:extLst>
      <p:ext uri="{BB962C8B-B14F-4D97-AF65-F5344CB8AC3E}">
        <p14:creationId xmlns:p14="http://schemas.microsoft.com/office/powerpoint/2010/main" val="1656279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baseline="0" dirty="0"/>
              <a:t>See practical guide</a:t>
            </a:r>
          </a:p>
          <a:p>
            <a:endParaRPr lang="en-GB" b="0" baseline="0" dirty="0"/>
          </a:p>
          <a:p>
            <a:r>
              <a:rPr lang="en-GB" b="0" baseline="0" dirty="0"/>
              <a:t>Allow pupils time to read through the method, using questioning to get pupils to understand the rationale behind sterilising the inoculating loop, taping the plate closed etc. </a:t>
            </a:r>
          </a:p>
          <a:p>
            <a:endParaRPr lang="en-GB" b="0" baseline="0" dirty="0"/>
          </a:p>
        </p:txBody>
      </p:sp>
      <p:sp>
        <p:nvSpPr>
          <p:cNvPr id="4" name="Slide Number Placeholder 3"/>
          <p:cNvSpPr>
            <a:spLocks noGrp="1"/>
          </p:cNvSpPr>
          <p:nvPr>
            <p:ph type="sldNum" sz="quarter" idx="5"/>
          </p:nvPr>
        </p:nvSpPr>
        <p:spPr/>
        <p:txBody>
          <a:bodyPr/>
          <a:lstStyle/>
          <a:p>
            <a:fld id="{4B7F327E-D879-4193-B0D7-BEE89950DB5C}" type="slidenum">
              <a:rPr lang="en-GB" smtClean="0"/>
              <a:t>20</a:t>
            </a:fld>
            <a:endParaRPr lang="en-GB" dirty="0"/>
          </a:p>
        </p:txBody>
      </p:sp>
    </p:spTree>
    <p:extLst>
      <p:ext uri="{BB962C8B-B14F-4D97-AF65-F5344CB8AC3E}">
        <p14:creationId xmlns:p14="http://schemas.microsoft.com/office/powerpoint/2010/main" val="2167683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Guidance – </a:t>
            </a:r>
            <a:r>
              <a:rPr lang="en-GB" b="0" dirty="0"/>
              <a:t>there will probably be some fungal growth that looks white/grey and ‘fluffy’</a:t>
            </a:r>
            <a:endParaRPr lang="en-GB" b="1" dirty="0"/>
          </a:p>
        </p:txBody>
      </p:sp>
      <p:sp>
        <p:nvSpPr>
          <p:cNvPr id="4" name="Slide Number Placeholder 3"/>
          <p:cNvSpPr>
            <a:spLocks noGrp="1"/>
          </p:cNvSpPr>
          <p:nvPr>
            <p:ph type="sldNum" sz="quarter" idx="5"/>
          </p:nvPr>
        </p:nvSpPr>
        <p:spPr/>
        <p:txBody>
          <a:bodyPr/>
          <a:lstStyle/>
          <a:p>
            <a:fld id="{4B7F327E-D879-4193-B0D7-BEE89950DB5C}" type="slidenum">
              <a:rPr lang="en-GB" smtClean="0"/>
              <a:t>21</a:t>
            </a:fld>
            <a:endParaRPr lang="en-GB" dirty="0"/>
          </a:p>
        </p:txBody>
      </p:sp>
    </p:spTree>
    <p:extLst>
      <p:ext uri="{BB962C8B-B14F-4D97-AF65-F5344CB8AC3E}">
        <p14:creationId xmlns:p14="http://schemas.microsoft.com/office/powerpoint/2010/main" val="523840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find</a:t>
            </a:r>
            <a:r>
              <a:rPr lang="en-GB" baseline="0" dirty="0"/>
              <a:t> out if students are able to answer key questions that check for understanding of the new information/skills that have been covered. </a:t>
            </a:r>
            <a:endParaRPr lang="en-GB" dirty="0"/>
          </a:p>
          <a:p>
            <a:r>
              <a:rPr lang="en-GB" b="1" dirty="0"/>
              <a:t>Suggested</a:t>
            </a:r>
            <a:r>
              <a:rPr lang="en-GB" b="1" baseline="0" dirty="0"/>
              <a:t> guidance: </a:t>
            </a:r>
          </a:p>
          <a:p>
            <a:r>
              <a:rPr lang="en-GB" b="0" baseline="0" dirty="0"/>
              <a:t>Give students thinking time and then ask for feedback – either holding up fingers for the right number/letter, using mini whiteboards or just writing answers down in books quickly before cold calling. </a:t>
            </a:r>
          </a:p>
          <a:p>
            <a:endParaRPr lang="en-GB" b="0" baseline="0" dirty="0"/>
          </a:p>
          <a:p>
            <a:r>
              <a:rPr lang="en-GB" b="0" baseline="0" dirty="0"/>
              <a:t>Answers: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Q1. Answer: C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baseline="0" dirty="0"/>
              <a:t>If pupils answer A or B they have not identified the aim. </a:t>
            </a:r>
            <a:r>
              <a:rPr lang="en-GB" b="0" i="1" baseline="0" dirty="0"/>
              <a:t>To fix it give pupils independent and dependent variables and ask them to write an aim from it</a:t>
            </a:r>
            <a:r>
              <a:rPr lang="en-GB" b="0" baseline="0" dirty="0"/>
              <a:t>.</a:t>
            </a:r>
          </a:p>
          <a:p>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Q2. Answer: B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baseline="0" dirty="0"/>
              <a:t>If pupils answer A or C they are unsure on the aseptic technique. </a:t>
            </a:r>
            <a:r>
              <a:rPr lang="en-GB" b="0" i="1" baseline="0" dirty="0"/>
              <a:t>To fix it practice writing method for aseptic technique.</a:t>
            </a:r>
            <a:endParaRPr lang="en-GB" i="1" dirty="0"/>
          </a:p>
          <a:p>
            <a:r>
              <a:rPr lang="en-GB" b="0" baseline="0" dirty="0"/>
              <a:t> </a:t>
            </a:r>
            <a:endParaRPr lang="en-GB" b="1" baseline="0" dirty="0"/>
          </a:p>
          <a:p>
            <a:r>
              <a:rPr lang="en-GB" b="1" baseline="0" dirty="0"/>
              <a:t>Q3. Answer: B </a:t>
            </a:r>
          </a:p>
          <a:p>
            <a:r>
              <a:rPr lang="en-GB" b="0" i="0" baseline="0" dirty="0"/>
              <a:t>If pupils answer A they have not appreciated the purpose of the practical</a:t>
            </a:r>
            <a:r>
              <a:rPr lang="en-GB" b="0" i="1" baseline="0" dirty="0"/>
              <a:t>. </a:t>
            </a:r>
            <a:r>
              <a:rPr lang="en-GB" b="0" baseline="0" dirty="0"/>
              <a:t>T</a:t>
            </a:r>
            <a:r>
              <a:rPr lang="en-GB" b="0" i="1" baseline="0" dirty="0"/>
              <a:t>o fix it ask pupils to identify the purpose and then discuss why answer A is wrong. </a:t>
            </a:r>
            <a:r>
              <a:rPr lang="en-GB" b="0" i="0" baseline="0" dirty="0"/>
              <a:t>If pupils have answered C they have the misconception that cold temperatures totally stop bacterial/microorganism growth. </a:t>
            </a:r>
            <a:r>
              <a:rPr lang="en-GB" b="0" i="1" baseline="0" dirty="0"/>
              <a:t>To fix this ask pupils to explain why food inside a fridge can still go bad/go mouldy. Cold temperatures do not kill bacteria or prevent growth they just slow the growth</a:t>
            </a:r>
            <a:endParaRPr lang="en-GB" b="1" i="1" baseline="0" dirty="0"/>
          </a:p>
          <a:p>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22</a:t>
            </a:fld>
            <a:endParaRPr lang="en-GB" dirty="0"/>
          </a:p>
        </p:txBody>
      </p:sp>
    </p:spTree>
    <p:extLst>
      <p:ext uri="{BB962C8B-B14F-4D97-AF65-F5344CB8AC3E}">
        <p14:creationId xmlns:p14="http://schemas.microsoft.com/office/powerpoint/2010/main" val="692883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baseline="0" dirty="0">
                <a:solidFill>
                  <a:srgbClr val="7030A0"/>
                </a:solidFill>
                <a:effectLst/>
                <a:latin typeface="+mn-lt"/>
                <a:ea typeface="+mn-ea"/>
                <a:cs typeface="+mn-cs"/>
              </a:rPr>
              <a:t>Foundation</a:t>
            </a:r>
            <a:r>
              <a:rPr lang="en-GB" sz="1200" i="0" kern="1200" baseline="0" dirty="0">
                <a:solidFill>
                  <a:srgbClr val="7030A0"/>
                </a:solidFill>
                <a:effectLst/>
                <a:latin typeface="+mn-lt"/>
                <a:ea typeface="+mn-ea"/>
                <a:cs typeface="+mn-cs"/>
              </a:rPr>
              <a:t>: </a:t>
            </a:r>
            <a:r>
              <a:rPr lang="en-GB" sz="1200" b="0" dirty="0">
                <a:solidFill>
                  <a:srgbClr val="0070C0"/>
                </a:solidFill>
                <a:latin typeface="Century Gothic" panose="020B0502020202020204" pitchFamily="34" charset="0"/>
              </a:rPr>
              <a:t>Where is the genetic material found in prokaryotic cells?</a:t>
            </a:r>
            <a:endParaRPr lang="en-GB" sz="1200" b="1" dirty="0">
              <a:solidFill>
                <a:srgbClr val="0070C0"/>
              </a:solidFill>
              <a:latin typeface="Century Gothic" panose="020B0502020202020204" pitchFamily="34" charset="0"/>
            </a:endParaRPr>
          </a:p>
          <a:p>
            <a:r>
              <a:rPr lang="en-GB" sz="1200" b="1" i="0" kern="1200" baseline="0" dirty="0">
                <a:solidFill>
                  <a:srgbClr val="7030A0"/>
                </a:solidFill>
                <a:effectLst/>
                <a:latin typeface="+mn-lt"/>
                <a:ea typeface="+mn-ea"/>
                <a:cs typeface="+mn-cs"/>
              </a:rPr>
              <a:t>Stretch</a:t>
            </a:r>
            <a:r>
              <a:rPr lang="en-GB" sz="1200" i="0" kern="1200" baseline="0" dirty="0">
                <a:solidFill>
                  <a:srgbClr val="7030A0"/>
                </a:solidFill>
                <a:effectLst/>
                <a:latin typeface="+mn-lt"/>
                <a:ea typeface="+mn-ea"/>
                <a:cs typeface="+mn-cs"/>
              </a:rPr>
              <a:t>: </a:t>
            </a:r>
            <a:r>
              <a:rPr lang="en-GB" sz="1200" dirty="0">
                <a:solidFill>
                  <a:srgbClr val="7030A0"/>
                </a:solidFill>
                <a:latin typeface="Century Gothic" panose="020B0502020202020204" pitchFamily="34" charset="0"/>
              </a:rPr>
              <a:t>Explain why prokaryotic cells have flagella.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dirty="0">
              <a:solidFill>
                <a:srgbClr val="7030A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solidFill>
                  <a:srgbClr val="7030A0"/>
                </a:solidFill>
                <a:effectLst/>
                <a:latin typeface="+mn-lt"/>
                <a:ea typeface="+mn-ea"/>
                <a:cs typeface="+mn-cs"/>
              </a:rPr>
              <a:t>Answers</a:t>
            </a:r>
            <a:r>
              <a:rPr lang="en-GB" sz="1200" i="0" kern="1200" baseline="0" dirty="0">
                <a:solidFill>
                  <a:srgbClr val="7030A0"/>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solidFill>
                  <a:srgbClr val="7030A0"/>
                </a:solidFill>
                <a:effectLst/>
                <a:latin typeface="+mn-lt"/>
                <a:ea typeface="+mn-ea"/>
                <a:cs typeface="+mn-cs"/>
              </a:rPr>
              <a:t>Foundation</a:t>
            </a:r>
            <a:r>
              <a:rPr lang="en-GB" sz="1200" i="0" kern="1200" baseline="0" dirty="0">
                <a:solidFill>
                  <a:srgbClr val="7030A0"/>
                </a:solidFill>
                <a:effectLst/>
                <a:latin typeface="+mn-lt"/>
                <a:ea typeface="+mn-ea"/>
                <a:cs typeface="+mn-cs"/>
              </a:rPr>
              <a:t>: Plasmid and the free DNA loop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solidFill>
                  <a:srgbClr val="7030A0"/>
                </a:solidFill>
                <a:effectLst/>
                <a:latin typeface="+mn-lt"/>
                <a:ea typeface="+mn-ea"/>
                <a:cs typeface="+mn-cs"/>
              </a:rPr>
              <a:t>Stretch</a:t>
            </a:r>
            <a:r>
              <a:rPr lang="en-GB" sz="1200" i="0" kern="1200" baseline="0" dirty="0">
                <a:solidFill>
                  <a:srgbClr val="7030A0"/>
                </a:solidFill>
                <a:effectLst/>
                <a:latin typeface="+mn-lt"/>
                <a:ea typeface="+mn-ea"/>
                <a:cs typeface="+mn-cs"/>
              </a:rPr>
              <a:t>: To allow them to move.</a:t>
            </a:r>
          </a:p>
        </p:txBody>
      </p:sp>
      <p:sp>
        <p:nvSpPr>
          <p:cNvPr id="4" name="Slide Number Placeholder 3"/>
          <p:cNvSpPr>
            <a:spLocks noGrp="1"/>
          </p:cNvSpPr>
          <p:nvPr>
            <p:ph type="sldNum" sz="quarter" idx="10"/>
          </p:nvPr>
        </p:nvSpPr>
        <p:spPr/>
        <p:txBody>
          <a:bodyPr/>
          <a:lstStyle/>
          <a:p>
            <a:fld id="{4B7F327E-D879-4193-B0D7-BEE89950DB5C}" type="slidenum">
              <a:rPr lang="en-GB" smtClean="0"/>
              <a:t>3</a:t>
            </a:fld>
            <a:endParaRPr lang="en-GB" dirty="0"/>
          </a:p>
        </p:txBody>
      </p:sp>
    </p:spTree>
    <p:extLst>
      <p:ext uri="{BB962C8B-B14F-4D97-AF65-F5344CB8AC3E}">
        <p14:creationId xmlns:p14="http://schemas.microsoft.com/office/powerpoint/2010/main" val="3125365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Big Idea: Cells are alive</a:t>
            </a:r>
          </a:p>
          <a:p>
            <a:r>
              <a:rPr lang="en-US" dirty="0"/>
              <a:t>In this lesson pupils will build on their knowledge of the aseptic technique by preparing a culture of bacteria. This will be further developed in Year 10, when students look at the effectiveness of antibiotics</a:t>
            </a:r>
            <a:r>
              <a:rPr lang="en-US"/>
              <a:t>, and </a:t>
            </a:r>
            <a:r>
              <a:rPr lang="en-US" dirty="0"/>
              <a:t>the dangers of antibiotic resistance.</a:t>
            </a:r>
          </a:p>
          <a:p>
            <a:endParaRPr lang="en-US" dirty="0">
              <a:cs typeface="Calibri"/>
            </a:endParaRPr>
          </a:p>
          <a:p>
            <a:r>
              <a:rPr lang="en-US" b="1" dirty="0">
                <a:cs typeface="Calibri"/>
              </a:rPr>
              <a:t>Suggested</a:t>
            </a:r>
            <a:r>
              <a:rPr lang="en-US" b="1" dirty="0"/>
              <a:t> Hook: </a:t>
            </a:r>
            <a:endParaRPr lang="en-US" dirty="0"/>
          </a:p>
          <a:p>
            <a:r>
              <a:rPr lang="en-US" b="0" dirty="0"/>
              <a:t>A good place to start may be asking pupils ‘in what scenarios would scientists need to grow bacteria?’ A good example would be when a patient is ill with an infectious disease and goes to the doctors. The doctors may take a sample (swab/urine/spittle) from the patient and send it to the lab where it is cultured so that bacteria grow and scientists can subsequently identify the bacteria present to prescribe the correct antibiotics. </a:t>
            </a:r>
          </a:p>
          <a:p>
            <a:endParaRPr lang="en-US" b="0" dirty="0"/>
          </a:p>
          <a:p>
            <a:endParaRPr lang="en-US" b="0" dirty="0"/>
          </a:p>
        </p:txBody>
      </p:sp>
      <p:sp>
        <p:nvSpPr>
          <p:cNvPr id="4" name="Slide Number Placeholder 3"/>
          <p:cNvSpPr>
            <a:spLocks noGrp="1"/>
          </p:cNvSpPr>
          <p:nvPr>
            <p:ph type="sldNum" sz="quarter" idx="5"/>
          </p:nvPr>
        </p:nvSpPr>
        <p:spPr/>
        <p:txBody>
          <a:bodyPr/>
          <a:lstStyle/>
          <a:p>
            <a:fld id="{0B7C1065-6FAC-EB47-82DC-34C50BE3F4B9}" type="slidenum">
              <a:rPr lang="en-US" smtClean="0"/>
              <a:t>4</a:t>
            </a:fld>
            <a:endParaRPr lang="en-US"/>
          </a:p>
        </p:txBody>
      </p:sp>
    </p:spTree>
    <p:extLst>
      <p:ext uri="{BB962C8B-B14F-4D97-AF65-F5344CB8AC3E}">
        <p14:creationId xmlns:p14="http://schemas.microsoft.com/office/powerpoint/2010/main" val="195674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Purpose: </a:t>
            </a:r>
            <a:r>
              <a:rPr lang="en-GB" dirty="0"/>
              <a:t>to spend time on any gaps identified in previous learning from exit ticket feedback.</a:t>
            </a:r>
          </a:p>
          <a:p>
            <a:endParaRPr lang="en-GB" b="0" baseline="0" dirty="0"/>
          </a:p>
          <a:p>
            <a:r>
              <a:rPr lang="en-GB" b="0" baseline="0" dirty="0"/>
              <a:t>Answers:</a:t>
            </a:r>
          </a:p>
          <a:p>
            <a:r>
              <a:rPr lang="en-GB" b="1" baseline="0" dirty="0"/>
              <a:t>Q1. Answer: A</a:t>
            </a:r>
            <a:r>
              <a:rPr lang="en-GB" b="0" baseline="0" dirty="0"/>
              <a:t> </a:t>
            </a:r>
          </a:p>
          <a:p>
            <a:r>
              <a:rPr lang="en-GB" b="0" baseline="0" dirty="0"/>
              <a:t>If pupils answered B they have confused part of the aseptic technique with the reason for doing it. </a:t>
            </a:r>
            <a:endParaRPr lang="en-GB" b="1" baseline="0" dirty="0"/>
          </a:p>
          <a:p>
            <a:r>
              <a:rPr lang="en-GB" b="1" baseline="0" dirty="0"/>
              <a:t>Q2. Answer: B </a:t>
            </a:r>
          </a:p>
          <a:p>
            <a:r>
              <a:rPr lang="en-GB" b="0" baseline="0" dirty="0"/>
              <a:t>If pupils answered A or C they have misconceptions around the aseptic technique. </a:t>
            </a:r>
          </a:p>
          <a:p>
            <a:r>
              <a:rPr lang="en-GB" b="1" baseline="0" dirty="0"/>
              <a:t>Q3. Answer: A</a:t>
            </a:r>
          </a:p>
          <a:p>
            <a:pPr marL="0" indent="0">
              <a:buNone/>
            </a:pPr>
            <a:r>
              <a:rPr lang="en-GB" b="0" baseline="0" dirty="0"/>
              <a:t>If pupils answered B or C they have misconceptions around the aseptic technique</a:t>
            </a:r>
          </a:p>
          <a:p>
            <a:pPr marL="0" indent="0">
              <a:buNone/>
            </a:pPr>
            <a:r>
              <a:rPr lang="en-GB" b="0" i="1" baseline="0" dirty="0"/>
              <a:t>To fix it for any of these misconceptions it may help for pupils to write out their own method of the aseptic technique and to explain the rationale behind each step. You may also want get pupils to write a mnemonic to help them remember the steps involved. A task of matching the steps to reasons would also work. Remind pupils that the purpose of the activity today was to not grow any bacteria as the aseptic technique was being practised. Usually specific microorganisms would be cultured not none at all!</a:t>
            </a:r>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key information for this lesson, not residual knowledge but useful to explain the rationale behind it being a required practical.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Some (not all) bacteria can cause infections. Bacteria that do this are known as pathogens. Some bacteria are only pathogenic (bad) in certain scenarios. For example, staphylococcus bacteria live on the surface of many peoples’ skin and cause no problems. However, if staph bacteria enter the blood stream they can cause blood poisoning (sepsis) which can be life threatening. This is the reason the we need to be careful when growing microorganisms- it can be very dangerous if we accidently culture pathogens. The aseptic technique is used to prevent pathogens growing wherever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Antiseptics are chemicals that can kill bacteria. They are used in cleaning products including the sprays we use to clean the desks. Antibiotics on the other hand are drugs that treat bacterial infections inside the body. Antibiotics are only effective against bacterial infections and have no effect on viral or fungal infections.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Today we are going to investigate different locations in the lab/school to see how many and what types of microorganisms are found.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Possible opportunity to discuss with more able pupils examples of diseases caused by bacteria, or with the coronavirus pandemic why a virus could not be treated by antibiotics. </a:t>
            </a:r>
            <a:endParaRPr lang="en-GB" dirty="0"/>
          </a:p>
          <a:p>
            <a:endParaRPr lang="en-GB" sz="1200" b="1"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Image source: </a:t>
            </a:r>
          </a:p>
          <a:p>
            <a:r>
              <a:rPr lang="en-GB" sz="1200" b="0" i="0" kern="1200" dirty="0" err="1">
                <a:solidFill>
                  <a:schemeClr val="tx1"/>
                </a:solidFill>
                <a:effectLst/>
                <a:latin typeface="+mn-lt"/>
                <a:ea typeface="+mn-ea"/>
                <a:cs typeface="+mn-cs"/>
              </a:rPr>
              <a:t>CC@https</a:t>
            </a:r>
            <a:r>
              <a:rPr lang="en-GB" sz="1200" b="0" i="0" kern="1200" dirty="0">
                <a:solidFill>
                  <a:schemeClr val="tx1"/>
                </a:solidFill>
                <a:effectLst/>
                <a:latin typeface="+mn-lt"/>
                <a:ea typeface="+mn-ea"/>
                <a:cs typeface="+mn-cs"/>
              </a:rPr>
              <a:t>://</a:t>
            </a:r>
            <a:r>
              <a:rPr lang="en-GB" sz="1200" b="0" i="0" kern="1200" dirty="0" err="1">
                <a:solidFill>
                  <a:schemeClr val="tx1"/>
                </a:solidFill>
                <a:effectLst/>
                <a:latin typeface="+mn-lt"/>
                <a:ea typeface="+mn-ea"/>
                <a:cs typeface="+mn-cs"/>
              </a:rPr>
              <a:t>commons.m.wikimedia.org</a:t>
            </a:r>
            <a:r>
              <a:rPr lang="en-GB" sz="1200" b="0" i="0" kern="1200" dirty="0">
                <a:solidFill>
                  <a:schemeClr val="tx1"/>
                </a:solidFill>
                <a:effectLst/>
                <a:latin typeface="+mn-lt"/>
                <a:ea typeface="+mn-ea"/>
                <a:cs typeface="+mn-cs"/>
              </a:rPr>
              <a:t>/wiki/</a:t>
            </a:r>
            <a:r>
              <a:rPr lang="en-GB" sz="1200" b="0" i="0" kern="1200" dirty="0" err="1">
                <a:solidFill>
                  <a:schemeClr val="tx1"/>
                </a:solidFill>
                <a:effectLst/>
                <a:latin typeface="+mn-lt"/>
                <a:ea typeface="+mn-ea"/>
                <a:cs typeface="+mn-cs"/>
              </a:rPr>
              <a:t>File:Pseudomonas_gessardii_on_LB_agar.jpg</a:t>
            </a:r>
            <a:endParaRPr lang="en-GB" sz="1200" b="0" i="0" kern="1200" dirty="0">
              <a:solidFill>
                <a:schemeClr val="tx1"/>
              </a:solidFill>
              <a:effectLst/>
              <a:latin typeface="+mn-lt"/>
              <a:ea typeface="+mn-ea"/>
              <a:cs typeface="+mn-cs"/>
            </a:endParaRPr>
          </a:p>
          <a:p>
            <a:endParaRPr lang="en-GB"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dirty="0"/>
          </a:p>
        </p:txBody>
      </p:sp>
    </p:spTree>
    <p:extLst>
      <p:ext uri="{BB962C8B-B14F-4D97-AF65-F5344CB8AC3E}">
        <p14:creationId xmlns:p14="http://schemas.microsoft.com/office/powerpoint/2010/main" val="3337941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Check understanding from previous lesson – you may then need to recap using next slide</a:t>
            </a:r>
          </a:p>
          <a:p>
            <a:endParaRPr lang="en-GB"/>
          </a:p>
          <a:p>
            <a:r>
              <a:rPr lang="en-GB" b="1"/>
              <a:t>Suggested guidance:</a:t>
            </a:r>
          </a:p>
          <a:p>
            <a:r>
              <a:rPr lang="en-GB" b="0"/>
              <a:t>Talk tasks can be used in a variety of ways to suit the particular needs of the students you are teaching. </a:t>
            </a:r>
            <a:r>
              <a:rPr lang="en-GB" sz="1200" b="0" i="0" u="none" strike="noStrike" cap="none">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a:solidFill>
                <a:schemeClr val="dk1"/>
              </a:solidFill>
              <a:effectLst/>
              <a:latin typeface="+mn-lt"/>
              <a:cs typeface="Calibri"/>
              <a:sym typeface="Calibri"/>
            </a:endParaRPr>
          </a:p>
          <a:p>
            <a:r>
              <a:rPr lang="en-GB" sz="1200" b="0" i="0" u="none" strike="noStrike" cap="none">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Respond to one another.</a:t>
            </a:r>
            <a:endParaRPr lang="en-GB"/>
          </a:p>
          <a:p>
            <a:endParaRPr lang="en-GB"/>
          </a:p>
          <a:p>
            <a:endParaRPr lang="en-GB"/>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8</a:t>
            </a:fld>
            <a:endParaRPr lang="en-GB" dirty="0"/>
          </a:p>
        </p:txBody>
      </p:sp>
    </p:spTree>
    <p:extLst>
      <p:ext uri="{BB962C8B-B14F-4D97-AF65-F5344CB8AC3E}">
        <p14:creationId xmlns:p14="http://schemas.microsoft.com/office/powerpoint/2010/main" val="3230118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GB" sz="1800" b="1" i="0" u="none" strike="noStrike" dirty="0">
                <a:solidFill>
                  <a:srgbClr val="000000"/>
                </a:solidFill>
                <a:effectLst/>
                <a:latin typeface="Calibri" panose="020F0502020204030204" pitchFamily="34" charset="0"/>
              </a:rPr>
              <a:t>Type of exposition: </a:t>
            </a:r>
            <a:r>
              <a:rPr lang="en-GB" sz="1800" b="0" i="0" u="none" strike="noStrike" dirty="0">
                <a:solidFill>
                  <a:srgbClr val="000000"/>
                </a:solidFill>
                <a:effectLst/>
                <a:latin typeface="Calibri" panose="020F0502020204030204" pitchFamily="34" charset="0"/>
              </a:rPr>
              <a:t>Explanation/demonstration</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GB" sz="1800" b="0" i="0" dirty="0">
                <a:solidFill>
                  <a:srgbClr val="444444"/>
                </a:solidFill>
                <a:effectLst/>
                <a:latin typeface="Calibri" panose="020F0502020204030204" pitchFamily="34" charset="0"/>
              </a:rPr>
              <a:t>​</a:t>
            </a:r>
            <a:endParaRPr lang="en-GB" b="0" i="0" dirty="0">
              <a:solidFill>
                <a:srgbClr val="444444"/>
              </a:solidFill>
              <a:effectLst/>
              <a:latin typeface="Calibri" panose="020F0502020204030204" pitchFamily="34" charset="0"/>
            </a:endParaRPr>
          </a:p>
          <a:p>
            <a:pPr algn="l" rtl="0" fontAlgn="base"/>
            <a:r>
              <a:rPr lang="en-GB" sz="1800" b="1" i="0" u="none" strike="noStrike" dirty="0">
                <a:solidFill>
                  <a:srgbClr val="000000"/>
                </a:solidFill>
                <a:effectLst/>
                <a:latin typeface="Calibri" panose="020F0502020204030204" pitchFamily="34" charset="0"/>
              </a:rPr>
              <a:t>Suggested Script:</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GB" sz="1800" b="0" i="0" u="none" strike="noStrike" dirty="0">
                <a:solidFill>
                  <a:srgbClr val="000000"/>
                </a:solidFill>
                <a:effectLst/>
                <a:latin typeface="Calibri" panose="020F0502020204030204" pitchFamily="34" charset="0"/>
              </a:rPr>
              <a:t>To be safe only the intended type of microorganism should be grown in the petri dishes, therefore all equipment must be sterilised before use to kill and microorganisms that were present there before. This includes washing hands with soap, sterilising the work area with disinfectant, sterilising the air around the work area by lighting a Bunsen burner and sterilising all equipment intended to be used. Sterilising equipment involves heating it therefore the agar medium will need time to cool down and set- this must be done with the lid on to stop new microorganisms in the air from entering the Petri dish. In school the Petri dishes and agar plates have already been sterilised in the science prep room. </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GB" sz="1800" b="0" i="0" u="none" strike="noStrike" dirty="0">
                <a:solidFill>
                  <a:srgbClr val="000000"/>
                </a:solidFill>
                <a:effectLst/>
                <a:latin typeface="Calibri" panose="020F0502020204030204" pitchFamily="34" charset="0"/>
              </a:rPr>
              <a:t>An inoculating loop is used to transfer microorganisms to the agar </a:t>
            </a:r>
            <a:r>
              <a:rPr lang="en-GB" sz="1800" b="1" i="0" u="none" strike="noStrike" dirty="0">
                <a:solidFill>
                  <a:srgbClr val="000000"/>
                </a:solidFill>
                <a:effectLst/>
                <a:latin typeface="Calibri" panose="020F0502020204030204" pitchFamily="34" charset="0"/>
              </a:rPr>
              <a:t>(hold up an inoculating loop).</a:t>
            </a:r>
            <a:r>
              <a:rPr lang="en-GB" sz="1800" b="0" i="0" u="none" strike="noStrike" dirty="0">
                <a:solidFill>
                  <a:srgbClr val="000000"/>
                </a:solidFill>
                <a:effectLst/>
                <a:latin typeface="Calibri" panose="020F0502020204030204" pitchFamily="34" charset="0"/>
              </a:rPr>
              <a:t> This must also be sterilised so is passed through the flame of a Bunsen burner immediately before use </a:t>
            </a:r>
            <a:r>
              <a:rPr lang="en-GB" sz="1800" b="1" i="0" u="none" strike="noStrike" dirty="0">
                <a:solidFill>
                  <a:srgbClr val="000000"/>
                </a:solidFill>
                <a:effectLst/>
                <a:latin typeface="Calibri" panose="020F0502020204030204" pitchFamily="34" charset="0"/>
              </a:rPr>
              <a:t>(turn a Bunsen flame to a roaring flame and hold the loop at the top of the flame for a few seconds)</a:t>
            </a:r>
            <a:r>
              <a:rPr lang="en-GB" sz="1800" b="0" i="0" u="none" strike="noStrike" dirty="0">
                <a:solidFill>
                  <a:srgbClr val="000000"/>
                </a:solidFill>
                <a:effectLst/>
                <a:latin typeface="Calibri" panose="020F0502020204030204" pitchFamily="34" charset="0"/>
              </a:rPr>
              <a:t>. </a:t>
            </a:r>
            <a:r>
              <a:rPr lang="en-GB" sz="1800" b="0" i="1" u="none" strike="noStrike" dirty="0">
                <a:solidFill>
                  <a:srgbClr val="000000"/>
                </a:solidFill>
                <a:effectLst/>
                <a:latin typeface="Calibri" panose="020F0502020204030204" pitchFamily="34" charset="0"/>
              </a:rPr>
              <a:t>Why is this done? </a:t>
            </a:r>
            <a:r>
              <a:rPr lang="en-GB" sz="1800" b="1" i="1" u="none" strike="noStrike" dirty="0">
                <a:solidFill>
                  <a:srgbClr val="000000"/>
                </a:solidFill>
                <a:effectLst/>
                <a:latin typeface="Calibri" panose="020F0502020204030204" pitchFamily="34" charset="0"/>
              </a:rPr>
              <a:t>To kill any microorganisms already present on the inoculating loop.</a:t>
            </a:r>
            <a:r>
              <a:rPr lang="en-GB" sz="1800" b="0" i="0" u="none" strike="noStrike" dirty="0">
                <a:solidFill>
                  <a:srgbClr val="000000"/>
                </a:solidFill>
                <a:effectLst/>
                <a:latin typeface="Calibri" panose="020F0502020204030204" pitchFamily="34" charset="0"/>
              </a:rPr>
              <a:t> The inoculating loop is then dipped into the microorganism sample and carefully distributed across the agar plate. </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GB" sz="1800" b="1" i="0" u="none" strike="noStrike" dirty="0">
                <a:solidFill>
                  <a:srgbClr val="000000"/>
                </a:solidFill>
                <a:effectLst/>
                <a:latin typeface="Calibri" panose="020F0502020204030204" pitchFamily="34" charset="0"/>
              </a:rPr>
              <a:t>(At this point demonstrate how to partly lift the lid of the petri dish (shown in picture) and how to streak the surface of the agar in a zig zag fashion without tearing it.)</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GB" sz="1800" b="0" i="0" u="none" strike="noStrike" dirty="0">
                <a:solidFill>
                  <a:srgbClr val="000000"/>
                </a:solidFill>
                <a:effectLst/>
                <a:latin typeface="Calibri" panose="020F0502020204030204" pitchFamily="34" charset="0"/>
              </a:rPr>
              <a:t>Once the sample is present on the agar, the lid of the petri dish needs to be secured down with tape upside down to ensure no contamination from other microorganisms while they incubate. Storing them upside down also reduces any condensation from developing in the petri dishes and means it will be easier to see any microorganisms once they have been cultured. The dishes are then left to incubate in an incubator at 25oC, this temperature allows the microorganisms to grow but reduces the risks of unwanted, dangerous microorganisms from growing. </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GB" sz="1800" b="0" i="0" dirty="0">
                <a:solidFill>
                  <a:srgbClr val="444444"/>
                </a:solidFill>
                <a:effectLst/>
                <a:latin typeface="Calibri" panose="020F0502020204030204" pitchFamily="34" charset="0"/>
              </a:rPr>
              <a:t>​</a:t>
            </a:r>
            <a:endParaRPr lang="en-GB" b="0" i="0" dirty="0">
              <a:solidFill>
                <a:srgbClr val="444444"/>
              </a:solidFill>
              <a:effectLst/>
              <a:latin typeface="Calibri" panose="020F0502020204030204" pitchFamily="34" charset="0"/>
            </a:endParaRPr>
          </a:p>
          <a:p>
            <a:pPr algn="l" rtl="0" fontAlgn="base"/>
            <a:r>
              <a:rPr lang="en-GB" sz="1800" b="0" i="0" dirty="0">
                <a:solidFill>
                  <a:srgbClr val="444444"/>
                </a:solidFill>
                <a:effectLst/>
                <a:latin typeface="Calibri" panose="020F0502020204030204" pitchFamily="34" charset="0"/>
              </a:rPr>
              <a:t>​</a:t>
            </a:r>
            <a:endParaRPr lang="en-GB" b="0" i="0" dirty="0">
              <a:solidFill>
                <a:srgbClr val="444444"/>
              </a:solidFill>
              <a:effectLst/>
              <a:latin typeface="Calibri" panose="020F0502020204030204" pitchFamily="34" charset="0"/>
            </a:endParaRPr>
          </a:p>
          <a:p>
            <a:pPr algn="l" rtl="0" fontAlgn="base"/>
            <a:r>
              <a:rPr lang="en-GB" sz="1800" b="1" i="0" u="none" strike="noStrike" dirty="0">
                <a:solidFill>
                  <a:srgbClr val="000000"/>
                </a:solidFill>
                <a:effectLst/>
                <a:latin typeface="Calibri" panose="020F0502020204030204" pitchFamily="34" charset="0"/>
              </a:rPr>
              <a:t>Suggested guidance: </a:t>
            </a:r>
            <a:r>
              <a:rPr lang="en-GB" sz="1800" b="0" i="0" u="none" strike="noStrike" dirty="0">
                <a:solidFill>
                  <a:srgbClr val="000000"/>
                </a:solidFill>
                <a:effectLst/>
                <a:latin typeface="Calibri" panose="020F0502020204030204" pitchFamily="34" charset="0"/>
              </a:rPr>
              <a:t>Pupils will need to understand the reasoning for each part of the aseptic technique. Suggested questions below.</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GB" sz="1800" b="1" i="1" u="none" strike="noStrike" dirty="0">
                <a:solidFill>
                  <a:srgbClr val="000000"/>
                </a:solidFill>
                <a:effectLst/>
                <a:latin typeface="Calibri" panose="020F0502020204030204" pitchFamily="34" charset="0"/>
              </a:rPr>
              <a:t>Explain why:</a:t>
            </a:r>
            <a:r>
              <a:rPr lang="en-US" sz="1800" b="0" i="0" dirty="0">
                <a:solidFill>
                  <a:srgbClr val="444444"/>
                </a:solidFill>
                <a:effectLst/>
                <a:latin typeface="Calibri" panose="020F0502020204030204" pitchFamily="34" charset="0"/>
              </a:rPr>
              <a:t>​</a:t>
            </a:r>
            <a:br>
              <a:rPr lang="en-US" sz="1800" b="0" i="0" dirty="0">
                <a:solidFill>
                  <a:srgbClr val="444444"/>
                </a:solidFill>
                <a:effectLst/>
                <a:latin typeface="Calibri" panose="020F0502020204030204" pitchFamily="34" charset="0"/>
              </a:rPr>
            </a:br>
            <a:r>
              <a:rPr lang="en-GB" sz="1800" b="1" i="1" u="none" strike="noStrike" dirty="0">
                <a:solidFill>
                  <a:srgbClr val="000000"/>
                </a:solidFill>
                <a:effectLst/>
                <a:latin typeface="Calibri" panose="020F0502020204030204" pitchFamily="34" charset="0"/>
              </a:rPr>
              <a:t>• </a:t>
            </a:r>
            <a:r>
              <a:rPr lang="en-GB" sz="1800" b="0" i="1" u="none" strike="noStrike" dirty="0">
                <a:solidFill>
                  <a:srgbClr val="000000"/>
                </a:solidFill>
                <a:effectLst/>
                <a:latin typeface="Calibri" panose="020F0502020204030204" pitchFamily="34" charset="0"/>
              </a:rPr>
              <a:t>Petri dishes and culture media must be sterilised before use – </a:t>
            </a:r>
            <a:r>
              <a:rPr lang="en-GB" sz="1800" b="1" i="1" u="none" strike="noStrike" dirty="0">
                <a:solidFill>
                  <a:srgbClr val="000000"/>
                </a:solidFill>
                <a:effectLst/>
                <a:latin typeface="Calibri" panose="020F0502020204030204" pitchFamily="34" charset="0"/>
              </a:rPr>
              <a:t>to kill any microorganisms that were already present</a:t>
            </a:r>
            <a:r>
              <a:rPr lang="en-US" sz="1800" b="0" i="0" dirty="0">
                <a:solidFill>
                  <a:srgbClr val="444444"/>
                </a:solidFill>
                <a:effectLst/>
                <a:latin typeface="Calibri" panose="020F0502020204030204" pitchFamily="34" charset="0"/>
              </a:rPr>
              <a:t>​</a:t>
            </a:r>
            <a:br>
              <a:rPr lang="en-US" sz="1800" b="0" i="0" dirty="0">
                <a:solidFill>
                  <a:srgbClr val="444444"/>
                </a:solidFill>
                <a:effectLst/>
                <a:latin typeface="Calibri" panose="020F0502020204030204" pitchFamily="34" charset="0"/>
              </a:rPr>
            </a:br>
            <a:r>
              <a:rPr lang="en-GB" sz="1800" b="0" i="1" u="none" strike="noStrike" dirty="0">
                <a:solidFill>
                  <a:srgbClr val="000000"/>
                </a:solidFill>
                <a:effectLst/>
                <a:latin typeface="Calibri" panose="020F0502020204030204" pitchFamily="34" charset="0"/>
              </a:rPr>
              <a:t>• inoculating loops used to transfer microorganisms to the media must be sterilised by passing them through a flame – </a:t>
            </a:r>
            <a:r>
              <a:rPr lang="en-GB" sz="1800" b="1" i="1" u="none" strike="noStrike" dirty="0">
                <a:solidFill>
                  <a:srgbClr val="000000"/>
                </a:solidFill>
                <a:effectLst/>
                <a:latin typeface="Calibri" panose="020F0502020204030204" pitchFamily="34" charset="0"/>
              </a:rPr>
              <a:t>kills any bacteria present on the loop</a:t>
            </a:r>
            <a:r>
              <a:rPr lang="en-US" sz="1800" b="0" i="0" dirty="0">
                <a:solidFill>
                  <a:srgbClr val="444444"/>
                </a:solidFill>
                <a:effectLst/>
                <a:latin typeface="Calibri" panose="020F0502020204030204" pitchFamily="34" charset="0"/>
              </a:rPr>
              <a:t>​</a:t>
            </a:r>
            <a:br>
              <a:rPr lang="en-US" sz="1800" b="0" i="0" dirty="0">
                <a:solidFill>
                  <a:srgbClr val="444444"/>
                </a:solidFill>
                <a:effectLst/>
                <a:latin typeface="Calibri" panose="020F0502020204030204" pitchFamily="34" charset="0"/>
              </a:rPr>
            </a:br>
            <a:r>
              <a:rPr lang="en-GB" sz="1800" b="0" i="1" u="none" strike="noStrike" dirty="0">
                <a:solidFill>
                  <a:srgbClr val="000000"/>
                </a:solidFill>
                <a:effectLst/>
                <a:latin typeface="Calibri" panose="020F0502020204030204" pitchFamily="34" charset="0"/>
              </a:rPr>
              <a:t>• the lid of the Petri dish should be secured with adhesive tape and stored upside down – </a:t>
            </a:r>
            <a:r>
              <a:rPr lang="en-GB" sz="1800" b="1" i="1" u="none" strike="noStrike" dirty="0">
                <a:solidFill>
                  <a:srgbClr val="000000"/>
                </a:solidFill>
                <a:effectLst/>
                <a:latin typeface="Calibri" panose="020F0502020204030204" pitchFamily="34" charset="0"/>
              </a:rPr>
              <a:t>stops contamination from microorganisms in the air</a:t>
            </a:r>
            <a:r>
              <a:rPr lang="en-US" sz="1800" b="0" i="0" dirty="0">
                <a:solidFill>
                  <a:srgbClr val="444444"/>
                </a:solidFill>
                <a:effectLst/>
                <a:latin typeface="Calibri" panose="020F0502020204030204" pitchFamily="34" charset="0"/>
              </a:rPr>
              <a:t>​</a:t>
            </a:r>
            <a:br>
              <a:rPr lang="en-US" sz="1800" b="0" i="0" dirty="0">
                <a:solidFill>
                  <a:srgbClr val="444444"/>
                </a:solidFill>
                <a:effectLst/>
                <a:latin typeface="Calibri" panose="020F0502020204030204" pitchFamily="34" charset="0"/>
              </a:rPr>
            </a:br>
            <a:r>
              <a:rPr lang="en-GB" sz="1800" b="0" i="1" u="none" strike="noStrike" dirty="0">
                <a:solidFill>
                  <a:srgbClr val="000000"/>
                </a:solidFill>
                <a:effectLst/>
                <a:latin typeface="Calibri" panose="020F0502020204030204" pitchFamily="34" charset="0"/>
              </a:rPr>
              <a:t>• in school laboratories, cultures should generally be incubated at 25°C – </a:t>
            </a:r>
            <a:r>
              <a:rPr lang="en-GB" sz="1800" b="1" i="1" u="none" strike="noStrike" dirty="0">
                <a:solidFill>
                  <a:srgbClr val="000000"/>
                </a:solidFill>
                <a:effectLst/>
                <a:latin typeface="Calibri" panose="020F0502020204030204" pitchFamily="34" charset="0"/>
              </a:rPr>
              <a:t>to allow growth of the bacteria but minimise chance of growing unwanted pathogens </a:t>
            </a:r>
            <a:r>
              <a:rPr lang="en-US" sz="1800" b="0" i="0" dirty="0">
                <a:solidFill>
                  <a:srgbClr val="444444"/>
                </a:solidFill>
                <a:effectLst/>
                <a:latin typeface="Calibri" panose="020F0502020204030204" pitchFamily="34" charset="0"/>
              </a:rPr>
              <a:t>​</a:t>
            </a:r>
            <a:endParaRPr lang="en-US" b="0" i="0" dirty="0">
              <a:solidFill>
                <a:srgbClr val="444444"/>
              </a:solidFill>
              <a:effectLst/>
              <a:latin typeface="Calibri" panose="020F0502020204030204" pitchFamily="34" charset="0"/>
            </a:endParaRPr>
          </a:p>
          <a:p>
            <a:pPr algn="l" rtl="0" fontAlgn="base"/>
            <a:r>
              <a:rPr lang="en-GB" sz="1800" b="0" i="1" u="none" strike="noStrike" dirty="0">
                <a:solidFill>
                  <a:srgbClr val="000000"/>
                </a:solidFill>
                <a:effectLst/>
                <a:latin typeface="Calibri" panose="020F0502020204030204" pitchFamily="34" charset="0"/>
              </a:rPr>
              <a:t>Agar medium is present to allow bacteria access to all required nutrients. </a:t>
            </a:r>
            <a:r>
              <a:rPr lang="en-GB" sz="1800" b="0" i="0" dirty="0">
                <a:solidFill>
                  <a:srgbClr val="444444"/>
                </a:solidFill>
                <a:effectLst/>
                <a:latin typeface="Calibri" panose="020F0502020204030204" pitchFamily="34" charset="0"/>
              </a:rPr>
              <a:t>​</a:t>
            </a:r>
            <a:endParaRPr lang="en-GB" b="0" i="0" dirty="0">
              <a:solidFill>
                <a:srgbClr val="444444"/>
              </a:solidFill>
              <a:effectLst/>
              <a:latin typeface="Calibri" panose="020F0502020204030204" pitchFamily="34" charset="0"/>
            </a:endParaRPr>
          </a:p>
          <a:p>
            <a:pPr algn="l" rtl="0" fontAlgn="base"/>
            <a:endParaRPr lang="en-GB" b="0" i="0" dirty="0">
              <a:solidFill>
                <a:srgbClr val="444444"/>
              </a:solidFill>
              <a:effectLst/>
              <a:latin typeface="Calibri" panose="020F0502020204030204" pitchFamily="34" charset="0"/>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dirty="0"/>
          </a:p>
        </p:txBody>
      </p:sp>
    </p:spTree>
    <p:extLst>
      <p:ext uri="{BB962C8B-B14F-4D97-AF65-F5344CB8AC3E}">
        <p14:creationId xmlns:p14="http://schemas.microsoft.com/office/powerpoint/2010/main" val="2862102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assess understanding of new information. Answers in books or a discussion. Take consensus with answers and ensure no incorrect statements are accepted.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10</a:t>
            </a:fld>
            <a:endParaRPr lang="en-GB" dirty="0"/>
          </a:p>
        </p:txBody>
      </p:sp>
    </p:spTree>
    <p:extLst>
      <p:ext uri="{BB962C8B-B14F-4D97-AF65-F5344CB8AC3E}">
        <p14:creationId xmlns:p14="http://schemas.microsoft.com/office/powerpoint/2010/main" val="506375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cs typeface="Calibri"/>
              </a:rPr>
              <a:t>Type of exposition: </a:t>
            </a:r>
            <a:r>
              <a:rPr lang="en-GB" sz="1200" b="0" i="0" kern="1200" dirty="0">
                <a:solidFill>
                  <a:schemeClr val="tx1"/>
                </a:solidFill>
                <a:effectLst/>
                <a:latin typeface="+mn-lt"/>
                <a:cs typeface="Calibri"/>
              </a:rPr>
              <a:t>Explanation </a:t>
            </a:r>
          </a:p>
          <a:p>
            <a:endParaRPr lang="en-GB" sz="1200" b="0" i="0" kern="1200" dirty="0">
              <a:solidFill>
                <a:schemeClr val="tx1"/>
              </a:solidFill>
              <a:effectLst/>
              <a:latin typeface="+mn-lt"/>
              <a:cs typeface="Calibri"/>
            </a:endParaRPr>
          </a:p>
          <a:p>
            <a:r>
              <a:rPr lang="en-GB" sz="1200" b="1" i="0" kern="1200" dirty="0">
                <a:solidFill>
                  <a:schemeClr val="tx1"/>
                </a:solidFill>
                <a:effectLst/>
                <a:latin typeface="+mn-lt"/>
                <a:cs typeface="Calibri"/>
              </a:rPr>
              <a:t>Suggested Script:</a:t>
            </a:r>
          </a:p>
          <a:p>
            <a:r>
              <a:rPr lang="en-GB" sz="1200" b="0" i="0" kern="1200" dirty="0">
                <a:solidFill>
                  <a:schemeClr val="tx1"/>
                </a:solidFill>
                <a:effectLst/>
                <a:latin typeface="+mn-lt"/>
                <a:cs typeface="Calibri"/>
              </a:rPr>
              <a:t>Bacteria increase in number by one cell doubling in size and then dividing into two – you will learn more about cell division in eukaryotes in a few lessons time. Bacteria multiply very fast, every time they reproduce the number doubles which enables them to spread very quickly. Different bacteria take different amounts of time to divide. We can use a species’ mean division time to calculate how many divisions the bacteria have gone through in a particular time period and therefore how many there may be. </a:t>
            </a:r>
          </a:p>
          <a:p>
            <a:r>
              <a:rPr lang="en-GB" sz="1200" b="0" i="1" kern="1200" baseline="0" dirty="0">
                <a:solidFill>
                  <a:schemeClr val="tx1"/>
                </a:solidFill>
                <a:effectLst/>
                <a:latin typeface="+mn-lt"/>
                <a:cs typeface="Calibri"/>
              </a:rPr>
              <a:t>Using the picture, if one bacterium goes through 2 rounds of division how many bacteria will be present? </a:t>
            </a:r>
            <a:r>
              <a:rPr lang="en-GB" sz="1200" b="1" i="1" kern="1200" baseline="0" dirty="0">
                <a:solidFill>
                  <a:schemeClr val="tx1"/>
                </a:solidFill>
                <a:effectLst/>
                <a:latin typeface="+mn-lt"/>
                <a:cs typeface="Calibri"/>
              </a:rPr>
              <a:t>4. </a:t>
            </a:r>
            <a:r>
              <a:rPr lang="en-GB" sz="1200" b="0" i="1" kern="1200" baseline="0" dirty="0">
                <a:solidFill>
                  <a:schemeClr val="tx1"/>
                </a:solidFill>
                <a:effectLst/>
                <a:latin typeface="+mn-lt"/>
                <a:cs typeface="Calibri"/>
              </a:rPr>
              <a:t>If those 4 go through 2 ore divisions how many will there be? </a:t>
            </a:r>
            <a:r>
              <a:rPr lang="en-GB" sz="1200" b="1" i="1" kern="1200" baseline="0" dirty="0">
                <a:solidFill>
                  <a:schemeClr val="tx1"/>
                </a:solidFill>
                <a:effectLst/>
                <a:latin typeface="+mn-lt"/>
                <a:cs typeface="Calibri"/>
              </a:rPr>
              <a:t>16. </a:t>
            </a:r>
          </a:p>
          <a:p>
            <a:r>
              <a:rPr lang="en-GB" sz="1200" b="0" i="0" kern="1200" baseline="0" dirty="0">
                <a:solidFill>
                  <a:schemeClr val="tx1"/>
                </a:solidFill>
                <a:effectLst/>
                <a:latin typeface="+mn-lt"/>
                <a:cs typeface="Calibri"/>
              </a:rPr>
              <a:t>This kind of replication where the number of bacteria doubles with each reproduction is known as exponential growth. </a:t>
            </a:r>
            <a:endParaRPr lang="en-GB" b="0" i="0" baseline="0" dirty="0"/>
          </a:p>
          <a:p>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br>
              <a:rPr lang="en-GB" sz="1200" b="0" i="0" u="none" strike="noStrike" kern="1200" dirty="0">
                <a:solidFill>
                  <a:schemeClr val="tx1"/>
                </a:solidFill>
                <a:effectLst/>
                <a:latin typeface="+mn-lt"/>
                <a:ea typeface="+mn-ea"/>
                <a:cs typeface="+mn-cs"/>
              </a:rPr>
            </a:br>
            <a:endParaRPr lang="en-GB" b="0" dirty="0"/>
          </a:p>
          <a:p>
            <a:endParaRPr lang="en-GB" sz="1200" b="1" i="0" kern="1200" dirty="0">
              <a:solidFill>
                <a:schemeClr val="tx1"/>
              </a:solidFill>
              <a:effectLst/>
              <a:latin typeface="+mn-lt"/>
              <a:ea typeface="+mn-ea"/>
              <a:cs typeface="+mn-cs"/>
            </a:endParaRPr>
          </a:p>
          <a:p>
            <a:endParaRPr lang="en-GB"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dirty="0"/>
          </a:p>
        </p:txBody>
      </p:sp>
    </p:spTree>
    <p:extLst>
      <p:ext uri="{BB962C8B-B14F-4D97-AF65-F5344CB8AC3E}">
        <p14:creationId xmlns:p14="http://schemas.microsoft.com/office/powerpoint/2010/main" val="2150206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3973870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27323845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87788436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991760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176660492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19009876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505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153866850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78811272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72951086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74674072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389357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77167766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54607174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404711920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221082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9704395"/>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52126" y="960773"/>
            <a:ext cx="10607873" cy="5100435"/>
          </a:xfrm>
          <a:prstGeom prst="rect">
            <a:avLst/>
          </a:prstGeom>
          <a:noFill/>
        </p:spPr>
        <p:txBody>
          <a:bodyPr wrap="square" lIns="0" tIns="0" rIns="0" bIns="0" rtlCol="0">
            <a:spAutoFit/>
          </a:bodyPr>
          <a:lstStyle/>
          <a:p>
            <a:pPr>
              <a:lnSpc>
                <a:spcPct val="150000"/>
              </a:lnSpc>
            </a:pPr>
            <a:r>
              <a:rPr lang="en-GB" sz="2400" dirty="0">
                <a:latin typeface="Century Gothic" panose="020B0502020202020204" pitchFamily="34" charset="0"/>
              </a:rPr>
              <a:t>Choose the correct answer for each question:</a:t>
            </a:r>
          </a:p>
          <a:p>
            <a:pPr marL="457200" indent="-457200">
              <a:buAutoNum type="arabicPeriod"/>
            </a:pPr>
            <a:r>
              <a:rPr lang="en-GB" sz="2400" dirty="0">
                <a:latin typeface="Century Gothic" panose="020B0502020202020204" pitchFamily="34" charset="0"/>
              </a:rPr>
              <a:t>What is the purpose of using the aseptic technique to prepare the petri dishes?</a:t>
            </a:r>
          </a:p>
          <a:p>
            <a:pPr marL="914400" lvl="1" indent="-457200">
              <a:buFont typeface="Wingdings" pitchFamily="2" charset="2"/>
              <a:buChar char="q"/>
            </a:pPr>
            <a:r>
              <a:rPr lang="en-GB" sz="2400" dirty="0">
                <a:latin typeface="Century Gothic" panose="020B0502020202020204" pitchFamily="34" charset="0"/>
              </a:rPr>
              <a:t>A. It ensures the growth of as many types of bacteria as possible</a:t>
            </a:r>
          </a:p>
          <a:p>
            <a:pPr marL="914400" lvl="1" indent="-457200">
              <a:buFont typeface="Wingdings" pitchFamily="2" charset="2"/>
              <a:buChar char="q"/>
            </a:pPr>
            <a:r>
              <a:rPr lang="en-GB" sz="2400" dirty="0">
                <a:latin typeface="Century Gothic" panose="020B0502020202020204" pitchFamily="34" charset="0"/>
              </a:rPr>
              <a:t>B. It ensures that only the bacteria we are investigating is allowed to grow</a:t>
            </a:r>
          </a:p>
          <a:p>
            <a:pPr marL="914400" lvl="1" indent="-457200">
              <a:buFont typeface="Wingdings" pitchFamily="2" charset="2"/>
              <a:buChar char="q"/>
            </a:pPr>
            <a:r>
              <a:rPr lang="en-GB" sz="2400" dirty="0">
                <a:latin typeface="Century Gothic" panose="020B0502020202020204" pitchFamily="34" charset="0"/>
              </a:rPr>
              <a:t>C. It ensures that no bacteria grow at all</a:t>
            </a:r>
          </a:p>
          <a:p>
            <a:pPr lvl="1"/>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What is in independent variable in our practical today?</a:t>
            </a:r>
          </a:p>
          <a:p>
            <a:pPr marL="800100" lvl="1" indent="-342900">
              <a:buFont typeface="Wingdings" pitchFamily="2" charset="2"/>
              <a:buChar char="q"/>
            </a:pPr>
            <a:r>
              <a:rPr lang="en-GB" sz="2400" dirty="0">
                <a:latin typeface="Century Gothic" panose="020B0502020202020204" pitchFamily="34" charset="0"/>
              </a:rPr>
              <a:t>A. The microorganisms found in different locations</a:t>
            </a:r>
          </a:p>
          <a:p>
            <a:pPr marL="800100" lvl="1" indent="-342900">
              <a:buFont typeface="Wingdings" pitchFamily="2" charset="2"/>
              <a:buChar char="q"/>
            </a:pPr>
            <a:r>
              <a:rPr lang="en-GB" sz="2400" dirty="0">
                <a:latin typeface="Century Gothic" panose="020B0502020202020204" pitchFamily="34" charset="0"/>
              </a:rPr>
              <a:t>B. The agar in the Petri dish</a:t>
            </a:r>
          </a:p>
          <a:p>
            <a:pPr marL="800100" lvl="1" indent="-342900">
              <a:buFont typeface="Wingdings" pitchFamily="2" charset="2"/>
              <a:buChar char="q"/>
            </a:pPr>
            <a:r>
              <a:rPr lang="en-GB" sz="2400" dirty="0">
                <a:latin typeface="Century Gothic" panose="020B0502020202020204" pitchFamily="34" charset="0"/>
              </a:rPr>
              <a:t>C. The level of contamination</a:t>
            </a:r>
          </a:p>
          <a:p>
            <a:pPr>
              <a:lnSpc>
                <a:spcPct val="150000"/>
              </a:lnSpc>
            </a:pPr>
            <a:endParaRPr lang="en-GB" sz="2400" dirty="0">
              <a:latin typeface="Century Gothic" panose="020B0502020202020204" pitchFamily="34" charset="0"/>
            </a:endParaRPr>
          </a:p>
        </p:txBody>
      </p:sp>
      <p:sp>
        <p:nvSpPr>
          <p:cNvPr id="3" name="Rectangle 2"/>
          <p:cNvSpPr>
            <a:spLocks noChangeArrowheads="1"/>
          </p:cNvSpPr>
          <p:nvPr/>
        </p:nvSpPr>
        <p:spPr bwMode="auto">
          <a:xfrm>
            <a:off x="2423804" y="54264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p>
        </p:txBody>
      </p:sp>
      <p:sp>
        <p:nvSpPr>
          <p:cNvPr id="5" name="Title 4">
            <a:extLst>
              <a:ext uri="{FF2B5EF4-FFF2-40B4-BE49-F238E27FC236}">
                <a16:creationId xmlns:a16="http://schemas.microsoft.com/office/drawing/2014/main" id="{4F26896D-E9CE-FB41-8393-122F34082D61}"/>
              </a:ext>
            </a:extLst>
          </p:cNvPr>
          <p:cNvSpPr>
            <a:spLocks noGrp="1"/>
          </p:cNvSpPr>
          <p:nvPr>
            <p:ph type="title"/>
          </p:nvPr>
        </p:nvSpPr>
        <p:spPr/>
        <p:txBody>
          <a:bodyPr>
            <a:normAutofit/>
          </a:bodyPr>
          <a:lstStyle/>
          <a:p>
            <a:r>
              <a:rPr lang="en-GB" dirty="0">
                <a:latin typeface="Century Gothic" panose="020B0502020202020204" pitchFamily="34" charset="0"/>
              </a:rPr>
              <a:t>Quick Quiz</a:t>
            </a:r>
          </a:p>
        </p:txBody>
      </p:sp>
      <p:sp>
        <p:nvSpPr>
          <p:cNvPr id="10" name="TextBox 15">
            <a:extLst>
              <a:ext uri="{FF2B5EF4-FFF2-40B4-BE49-F238E27FC236}">
                <a16:creationId xmlns:a16="http://schemas.microsoft.com/office/drawing/2014/main" id="{C2B6193C-1F38-5D40-8435-E86DEC471006}"/>
              </a:ext>
            </a:extLst>
          </p:cNvPr>
          <p:cNvSpPr txBox="1"/>
          <p:nvPr/>
        </p:nvSpPr>
        <p:spPr>
          <a:xfrm>
            <a:off x="928764" y="2414695"/>
            <a:ext cx="41435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a:t>
            </a:r>
          </a:p>
        </p:txBody>
      </p:sp>
      <p:sp>
        <p:nvSpPr>
          <p:cNvPr id="11" name="TextBox 15">
            <a:extLst>
              <a:ext uri="{FF2B5EF4-FFF2-40B4-BE49-F238E27FC236}">
                <a16:creationId xmlns:a16="http://schemas.microsoft.com/office/drawing/2014/main" id="{6545A2F8-E2E8-0540-9746-E6B0170FBAAD}"/>
              </a:ext>
            </a:extLst>
          </p:cNvPr>
          <p:cNvSpPr txBox="1"/>
          <p:nvPr/>
        </p:nvSpPr>
        <p:spPr>
          <a:xfrm>
            <a:off x="928764" y="4237951"/>
            <a:ext cx="41435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a:t>
            </a: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Growth of Bacteria</a:t>
            </a:r>
          </a:p>
        </p:txBody>
      </p:sp>
      <p:sp>
        <p:nvSpPr>
          <p:cNvPr id="21" name="TextBox 20">
            <a:extLst>
              <a:ext uri="{FF2B5EF4-FFF2-40B4-BE49-F238E27FC236}">
                <a16:creationId xmlns:a16="http://schemas.microsoft.com/office/drawing/2014/main" id="{43E3846C-229F-3841-8E97-9C15D333A0D9}"/>
              </a:ext>
            </a:extLst>
          </p:cNvPr>
          <p:cNvSpPr txBox="1"/>
          <p:nvPr/>
        </p:nvSpPr>
        <p:spPr>
          <a:xfrm>
            <a:off x="540000" y="903728"/>
            <a:ext cx="6229510" cy="3693319"/>
          </a:xfrm>
          <a:prstGeom prst="rect">
            <a:avLst/>
          </a:prstGeom>
          <a:noFill/>
        </p:spPr>
        <p:txBody>
          <a:bodyPr wrap="square" lIns="0" tIns="0" rIns="0" bIns="0" rtlCol="0">
            <a:spAutoFit/>
          </a:bodyPr>
          <a:lstStyle/>
          <a:p>
            <a:endParaRPr lang="en-GB" sz="2400" dirty="0">
              <a:latin typeface="Century Gothic" panose="020B0502020202020204" pitchFamily="34" charset="0"/>
            </a:endParaRPr>
          </a:p>
          <a:p>
            <a:r>
              <a:rPr lang="en-GB" sz="2400" dirty="0">
                <a:latin typeface="Century Gothic" panose="020B0502020202020204" pitchFamily="34" charset="0"/>
              </a:rPr>
              <a:t>Bacteria are able to divide and multiply rapidly, which is often why they can cause diseases.</a:t>
            </a:r>
          </a:p>
          <a:p>
            <a:endParaRPr lang="en-GB" sz="2400" dirty="0">
              <a:latin typeface="Century Gothic" panose="020B0502020202020204" pitchFamily="34" charset="0"/>
            </a:endParaRPr>
          </a:p>
          <a:p>
            <a:r>
              <a:rPr lang="en-GB" sz="2400" dirty="0">
                <a:latin typeface="Century Gothic" panose="020B0502020202020204" pitchFamily="34" charset="0"/>
              </a:rPr>
              <a:t>We can use their </a:t>
            </a:r>
            <a:r>
              <a:rPr lang="en-GB" sz="2400" b="1" dirty="0">
                <a:latin typeface="Century Gothic" panose="020B0502020202020204" pitchFamily="34" charset="0"/>
              </a:rPr>
              <a:t>mean division time </a:t>
            </a:r>
            <a:r>
              <a:rPr lang="en-GB" sz="2400" dirty="0">
                <a:latin typeface="Century Gothic" panose="020B0502020202020204" pitchFamily="34" charset="0"/>
              </a:rPr>
              <a:t>(how long it takes to undergo cell division) and how long the sample has been left to predict or calculate how many bacteria would be present.</a:t>
            </a:r>
          </a:p>
        </p:txBody>
      </p:sp>
      <p:pic>
        <p:nvPicPr>
          <p:cNvPr id="7" name="Picture 6">
            <a:extLst>
              <a:ext uri="{FF2B5EF4-FFF2-40B4-BE49-F238E27FC236}">
                <a16:creationId xmlns:a16="http://schemas.microsoft.com/office/drawing/2014/main" id="{354CECB2-21A4-F04D-A38A-E030EEAFE008}"/>
              </a:ext>
            </a:extLst>
          </p:cNvPr>
          <p:cNvPicPr>
            <a:picLocks noChangeAspect="1"/>
          </p:cNvPicPr>
          <p:nvPr/>
        </p:nvPicPr>
        <p:blipFill rotWithShape="1">
          <a:blip r:embed="rId3"/>
          <a:srcRect b="9106"/>
          <a:stretch/>
        </p:blipFill>
        <p:spPr>
          <a:xfrm>
            <a:off x="6834751" y="1170105"/>
            <a:ext cx="4325249" cy="3426942"/>
          </a:xfrm>
          <a:prstGeom prst="rect">
            <a:avLst/>
          </a:prstGeom>
        </p:spPr>
      </p:pic>
      <p:cxnSp>
        <p:nvCxnSpPr>
          <p:cNvPr id="5" name="Straight Connector 4">
            <a:extLst>
              <a:ext uri="{FF2B5EF4-FFF2-40B4-BE49-F238E27FC236}">
                <a16:creationId xmlns:a16="http://schemas.microsoft.com/office/drawing/2014/main" id="{FCE557E2-F267-2D48-8768-74A810FFBC3E}"/>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910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3" end="3"/>
                                            </p:txEl>
                                          </p:spTgt>
                                        </p:tgtEl>
                                        <p:attrNameLst>
                                          <p:attrName>style.visibility</p:attrName>
                                        </p:attrNameLst>
                                      </p:cBhvr>
                                      <p:to>
                                        <p:strVal val="visible"/>
                                      </p:to>
                                    </p:set>
                                    <p:animEffect transition="in" filter="fade">
                                      <p:cBhvr>
                                        <p:cTn id="12"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Growth of Bacteria</a:t>
            </a:r>
          </a:p>
        </p:txBody>
      </p:sp>
      <p:sp>
        <p:nvSpPr>
          <p:cNvPr id="21" name="TextBox 20">
            <a:extLst>
              <a:ext uri="{FF2B5EF4-FFF2-40B4-BE49-F238E27FC236}">
                <a16:creationId xmlns:a16="http://schemas.microsoft.com/office/drawing/2014/main" id="{43E3846C-229F-3841-8E97-9C15D333A0D9}"/>
              </a:ext>
            </a:extLst>
          </p:cNvPr>
          <p:cNvSpPr txBox="1"/>
          <p:nvPr/>
        </p:nvSpPr>
        <p:spPr>
          <a:xfrm>
            <a:off x="540000" y="720566"/>
            <a:ext cx="9355700" cy="5416868"/>
          </a:xfrm>
          <a:prstGeom prst="rect">
            <a:avLst/>
          </a:prstGeom>
          <a:noFill/>
        </p:spPr>
        <p:txBody>
          <a:bodyPr wrap="square" lIns="0" tIns="0" rIns="0" bIns="0" rtlCol="0">
            <a:spAutoFit/>
          </a:bodyPr>
          <a:lstStyle/>
          <a:p>
            <a:endParaRPr lang="en-GB" sz="2400" dirty="0">
              <a:latin typeface="Century Gothic" panose="020B0502020202020204" pitchFamily="34" charset="0"/>
            </a:endParaRPr>
          </a:p>
          <a:p>
            <a:r>
              <a:rPr lang="en-GB" sz="2000" dirty="0">
                <a:latin typeface="Century Gothic" panose="020B0502020202020204" pitchFamily="34" charset="0"/>
              </a:rPr>
              <a:t>Example:</a:t>
            </a:r>
          </a:p>
          <a:p>
            <a:endParaRPr lang="en-GB" sz="2000" dirty="0">
              <a:latin typeface="Century Gothic" panose="020B0502020202020204" pitchFamily="34" charset="0"/>
            </a:endParaRPr>
          </a:p>
          <a:p>
            <a:r>
              <a:rPr lang="en-GB" sz="2000" dirty="0">
                <a:latin typeface="Century Gothic" panose="020B0502020202020204" pitchFamily="34" charset="0"/>
              </a:rPr>
              <a:t>Bacteria A has a mean division time of 30 minutes. If the culture begins with one bacterium how many bacteria would you expect to be present after 12 hours?</a:t>
            </a:r>
          </a:p>
          <a:p>
            <a:endParaRPr lang="en-GB" sz="2000" dirty="0">
              <a:latin typeface="Century Gothic" panose="020B0502020202020204" pitchFamily="34" charset="0"/>
            </a:endParaRPr>
          </a:p>
          <a:p>
            <a:pPr marL="457200" indent="-457200">
              <a:buFont typeface="+mj-lt"/>
              <a:buAutoNum type="arabicPeriod"/>
            </a:pPr>
            <a:r>
              <a:rPr lang="en-GB" sz="2000" dirty="0">
                <a:latin typeface="Century Gothic" panose="020B0502020202020204" pitchFamily="34" charset="0"/>
              </a:rPr>
              <a:t>Calculate </a:t>
            </a:r>
            <a:r>
              <a:rPr lang="en-GB" sz="2000" b="1" dirty="0">
                <a:latin typeface="Century Gothic" panose="020B0502020202020204" pitchFamily="34" charset="0"/>
              </a:rPr>
              <a:t>how many divisions</a:t>
            </a:r>
            <a:r>
              <a:rPr lang="en-GB" sz="2000" dirty="0">
                <a:latin typeface="Century Gothic" panose="020B0502020202020204" pitchFamily="34" charset="0"/>
              </a:rPr>
              <a:t> would have occurred in this time. </a:t>
            </a:r>
          </a:p>
          <a:p>
            <a:pPr lvl="1"/>
            <a:r>
              <a:rPr lang="en-GB" sz="2000" dirty="0">
                <a:solidFill>
                  <a:schemeClr val="accent1"/>
                </a:solidFill>
                <a:latin typeface="Century Gothic" panose="020B0502020202020204" pitchFamily="34" charset="0"/>
              </a:rPr>
              <a:t>12 hours/0.5 hours = 24 divisions. </a:t>
            </a:r>
          </a:p>
          <a:p>
            <a:pPr lvl="1"/>
            <a:endParaRPr lang="en-GB" sz="2000" dirty="0">
              <a:latin typeface="Century Gothic" panose="020B0502020202020204" pitchFamily="34" charset="0"/>
            </a:endParaRPr>
          </a:p>
          <a:p>
            <a:pPr marL="457200" indent="-457200">
              <a:buFont typeface="+mj-lt"/>
              <a:buAutoNum type="arabicPeriod"/>
            </a:pPr>
            <a:r>
              <a:rPr lang="en-GB" sz="2000" dirty="0">
                <a:latin typeface="Century Gothic" panose="020B0502020202020204" pitchFamily="34" charset="0"/>
              </a:rPr>
              <a:t>Every time the bacteria reproduce, the number doubles. Now use this equation:</a:t>
            </a:r>
          </a:p>
          <a:p>
            <a:pPr lvl="2"/>
            <a:r>
              <a:rPr lang="en-GB" sz="2000" b="1" dirty="0">
                <a:latin typeface="Century Gothic" panose="020B0502020202020204" pitchFamily="34" charset="0"/>
              </a:rPr>
              <a:t>Final number of bacteria = Initial number of bacteria x 2</a:t>
            </a:r>
            <a:r>
              <a:rPr lang="en-GB" sz="2000" b="1" baseline="30000" dirty="0">
                <a:latin typeface="Century Gothic" panose="020B0502020202020204" pitchFamily="34" charset="0"/>
              </a:rPr>
              <a:t>number of divisions </a:t>
            </a:r>
          </a:p>
          <a:p>
            <a:endParaRPr lang="en-GB" sz="2400" dirty="0">
              <a:latin typeface="Century Gothic" panose="020B0502020202020204" pitchFamily="34" charset="0"/>
            </a:endParaRPr>
          </a:p>
          <a:p>
            <a:r>
              <a:rPr lang="en-GB" sz="2400" dirty="0">
                <a:latin typeface="Century Gothic" panose="020B0502020202020204" pitchFamily="34" charset="0"/>
              </a:rPr>
              <a:t>          </a:t>
            </a:r>
            <a:r>
              <a:rPr lang="en-GB" sz="2000" dirty="0">
                <a:latin typeface="Century Gothic" panose="020B0502020202020204" pitchFamily="34" charset="0"/>
              </a:rPr>
              <a:t>Final number = </a:t>
            </a:r>
            <a:r>
              <a:rPr lang="en-GB" sz="2000" dirty="0">
                <a:solidFill>
                  <a:schemeClr val="accent1"/>
                </a:solidFill>
                <a:latin typeface="Century Gothic" panose="020B0502020202020204" pitchFamily="34" charset="0"/>
              </a:rPr>
              <a:t>1 x 2</a:t>
            </a:r>
            <a:r>
              <a:rPr lang="en-GB" sz="2000" baseline="30000" dirty="0">
                <a:solidFill>
                  <a:schemeClr val="accent1"/>
                </a:solidFill>
                <a:latin typeface="Century Gothic" panose="020B0502020202020204" pitchFamily="34" charset="0"/>
              </a:rPr>
              <a:t>24</a:t>
            </a:r>
          </a:p>
          <a:p>
            <a:r>
              <a:rPr lang="en-GB" sz="2000" dirty="0">
                <a:solidFill>
                  <a:schemeClr val="accent1"/>
                </a:solidFill>
                <a:latin typeface="Century Gothic" panose="020B0502020202020204" pitchFamily="34" charset="0"/>
              </a:rPr>
              <a:t>          </a:t>
            </a:r>
          </a:p>
          <a:p>
            <a:r>
              <a:rPr lang="en-GB" sz="2000" dirty="0">
                <a:solidFill>
                  <a:schemeClr val="accent1"/>
                </a:solidFill>
                <a:latin typeface="Century Gothic" panose="020B0502020202020204" pitchFamily="34" charset="0"/>
              </a:rPr>
              <a:t>                                    = </a:t>
            </a:r>
            <a:r>
              <a:rPr lang="en-GB" sz="2000" b="1" dirty="0">
                <a:solidFill>
                  <a:schemeClr val="accent1"/>
                </a:solidFill>
                <a:latin typeface="Century Gothic" panose="020B0502020202020204" pitchFamily="34" charset="0"/>
              </a:rPr>
              <a:t>16777216</a:t>
            </a:r>
            <a:r>
              <a:rPr lang="en-GB" sz="2000" dirty="0">
                <a:solidFill>
                  <a:schemeClr val="accent1"/>
                </a:solidFill>
                <a:latin typeface="Century Gothic" panose="020B0502020202020204" pitchFamily="34" charset="0"/>
              </a:rPr>
              <a:t> bacteria (or 1.68 x10</a:t>
            </a:r>
            <a:r>
              <a:rPr lang="en-GB" sz="2000" baseline="30000" dirty="0">
                <a:solidFill>
                  <a:schemeClr val="accent1"/>
                </a:solidFill>
                <a:latin typeface="Century Gothic" panose="020B0502020202020204" pitchFamily="34" charset="0"/>
              </a:rPr>
              <a:t>7</a:t>
            </a:r>
            <a:r>
              <a:rPr lang="en-GB" sz="2000" dirty="0">
                <a:solidFill>
                  <a:schemeClr val="accent1"/>
                </a:solidFill>
                <a:latin typeface="Century Gothic" panose="020B0502020202020204" pitchFamily="34" charset="0"/>
              </a:rPr>
              <a:t> in standard form)</a:t>
            </a:r>
          </a:p>
        </p:txBody>
      </p:sp>
      <p:cxnSp>
        <p:nvCxnSpPr>
          <p:cNvPr id="4" name="Straight Connector 3">
            <a:extLst>
              <a:ext uri="{FF2B5EF4-FFF2-40B4-BE49-F238E27FC236}">
                <a16:creationId xmlns:a16="http://schemas.microsoft.com/office/drawing/2014/main" id="{7751A1F6-6CC4-0C45-A333-6F735B39B42C}"/>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76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 calcmode="lin" valueType="num">
                                      <p:cBhvr additive="base">
                                        <p:cTn id="7" dur="500" fill="hold"/>
                                        <p:tgtEl>
                                          <p:spTgt spid="2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xEl>
                                              <p:pRg st="3" end="3"/>
                                            </p:txEl>
                                          </p:spTgt>
                                        </p:tgtEl>
                                        <p:attrNameLst>
                                          <p:attrName>style.visibility</p:attrName>
                                        </p:attrNameLst>
                                      </p:cBhvr>
                                      <p:to>
                                        <p:strVal val="visible"/>
                                      </p:to>
                                    </p:set>
                                    <p:anim calcmode="lin" valueType="num">
                                      <p:cBhvr additive="base">
                                        <p:cTn id="13" dur="500" fill="hold"/>
                                        <p:tgtEl>
                                          <p:spTgt spid="21">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xEl>
                                              <p:pRg st="5" end="5"/>
                                            </p:txEl>
                                          </p:spTgt>
                                        </p:tgtEl>
                                        <p:attrNameLst>
                                          <p:attrName>style.visibility</p:attrName>
                                        </p:attrNameLst>
                                      </p:cBhvr>
                                      <p:to>
                                        <p:strVal val="visible"/>
                                      </p:to>
                                    </p:set>
                                    <p:anim calcmode="lin" valueType="num">
                                      <p:cBhvr additive="base">
                                        <p:cTn id="19" dur="500" fill="hold"/>
                                        <p:tgtEl>
                                          <p:spTgt spid="21">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1">
                                            <p:txEl>
                                              <p:pRg st="6" end="6"/>
                                            </p:txEl>
                                          </p:spTgt>
                                        </p:tgtEl>
                                        <p:attrNameLst>
                                          <p:attrName>style.visibility</p:attrName>
                                        </p:attrNameLst>
                                      </p:cBhvr>
                                      <p:to>
                                        <p:strVal val="visible"/>
                                      </p:to>
                                    </p:set>
                                    <p:anim calcmode="lin" valueType="num">
                                      <p:cBhvr additive="base">
                                        <p:cTn id="23" dur="500" fill="hold"/>
                                        <p:tgtEl>
                                          <p:spTgt spid="21">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1">
                                            <p:txEl>
                                              <p:pRg st="8" end="8"/>
                                            </p:txEl>
                                          </p:spTgt>
                                        </p:tgtEl>
                                        <p:attrNameLst>
                                          <p:attrName>style.visibility</p:attrName>
                                        </p:attrNameLst>
                                      </p:cBhvr>
                                      <p:to>
                                        <p:strVal val="visible"/>
                                      </p:to>
                                    </p:set>
                                    <p:anim calcmode="lin" valueType="num">
                                      <p:cBhvr additive="base">
                                        <p:cTn id="29" dur="500" fill="hold"/>
                                        <p:tgtEl>
                                          <p:spTgt spid="21">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1">
                                            <p:txEl>
                                              <p:pRg st="8" end="8"/>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1">
                                            <p:txEl>
                                              <p:pRg st="9" end="9"/>
                                            </p:txEl>
                                          </p:spTgt>
                                        </p:tgtEl>
                                        <p:attrNameLst>
                                          <p:attrName>style.visibility</p:attrName>
                                        </p:attrNameLst>
                                      </p:cBhvr>
                                      <p:to>
                                        <p:strVal val="visible"/>
                                      </p:to>
                                    </p:set>
                                    <p:anim calcmode="lin" valueType="num">
                                      <p:cBhvr additive="base">
                                        <p:cTn id="33" dur="500" fill="hold"/>
                                        <p:tgtEl>
                                          <p:spTgt spid="21">
                                            <p:txEl>
                                              <p:pRg st="9" end="9"/>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1">
                                            <p:txEl>
                                              <p:pRg st="11" end="11"/>
                                            </p:txEl>
                                          </p:spTgt>
                                        </p:tgtEl>
                                        <p:attrNameLst>
                                          <p:attrName>style.visibility</p:attrName>
                                        </p:attrNameLst>
                                      </p:cBhvr>
                                      <p:to>
                                        <p:strVal val="visible"/>
                                      </p:to>
                                    </p:set>
                                    <p:anim calcmode="lin" valueType="num">
                                      <p:cBhvr additive="base">
                                        <p:cTn id="39" dur="500" fill="hold"/>
                                        <p:tgtEl>
                                          <p:spTgt spid="21">
                                            <p:txEl>
                                              <p:pRg st="11" end="1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1">
                                            <p:txEl>
                                              <p:pRg st="12" end="12"/>
                                            </p:txEl>
                                          </p:spTgt>
                                        </p:tgtEl>
                                        <p:attrNameLst>
                                          <p:attrName>style.visibility</p:attrName>
                                        </p:attrNameLst>
                                      </p:cBhvr>
                                      <p:to>
                                        <p:strVal val="visible"/>
                                      </p:to>
                                    </p:set>
                                    <p:anim calcmode="lin" valueType="num">
                                      <p:cBhvr additive="base">
                                        <p:cTn id="45" dur="500" fill="hold"/>
                                        <p:tgtEl>
                                          <p:spTgt spid="21">
                                            <p:txEl>
                                              <p:pRg st="12" end="12"/>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1">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1">
                                            <p:txEl>
                                              <p:pRg st="13" end="13"/>
                                            </p:txEl>
                                          </p:spTgt>
                                        </p:tgtEl>
                                        <p:attrNameLst>
                                          <p:attrName>style.visibility</p:attrName>
                                        </p:attrNameLst>
                                      </p:cBhvr>
                                      <p:to>
                                        <p:strVal val="visible"/>
                                      </p:to>
                                    </p:set>
                                    <p:anim calcmode="lin" valueType="num">
                                      <p:cBhvr additive="base">
                                        <p:cTn id="51" dur="500" fill="hold"/>
                                        <p:tgtEl>
                                          <p:spTgt spid="21">
                                            <p:txEl>
                                              <p:pRg st="13" end="1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1">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Growth of Bacteria</a:t>
            </a:r>
          </a:p>
        </p:txBody>
      </p:sp>
      <p:sp>
        <p:nvSpPr>
          <p:cNvPr id="21" name="TextBox 20">
            <a:extLst>
              <a:ext uri="{FF2B5EF4-FFF2-40B4-BE49-F238E27FC236}">
                <a16:creationId xmlns:a16="http://schemas.microsoft.com/office/drawing/2014/main" id="{43E3846C-229F-3841-8E97-9C15D333A0D9}"/>
              </a:ext>
            </a:extLst>
          </p:cNvPr>
          <p:cNvSpPr txBox="1"/>
          <p:nvPr/>
        </p:nvSpPr>
        <p:spPr>
          <a:xfrm>
            <a:off x="540000" y="812899"/>
            <a:ext cx="10064490" cy="5232202"/>
          </a:xfrm>
          <a:prstGeom prst="rect">
            <a:avLst/>
          </a:prstGeom>
          <a:noFill/>
        </p:spPr>
        <p:txBody>
          <a:bodyPr wrap="square" lIns="0" tIns="0" rIns="0" bIns="0" rtlCol="0">
            <a:spAutoFit/>
          </a:bodyPr>
          <a:lstStyle/>
          <a:p>
            <a:endParaRPr lang="en-GB" sz="2400" dirty="0">
              <a:latin typeface="Century Gothic" panose="020B0502020202020204" pitchFamily="34" charset="0"/>
            </a:endParaRPr>
          </a:p>
          <a:p>
            <a:r>
              <a:rPr lang="en-GB" sz="2600" b="1" dirty="0">
                <a:latin typeface="Century Gothic" panose="020B0502020202020204" pitchFamily="34" charset="0"/>
              </a:rPr>
              <a:t>Now you try!</a:t>
            </a:r>
          </a:p>
          <a:p>
            <a:endParaRPr lang="en-GB" sz="2000" dirty="0">
              <a:latin typeface="Century Gothic" panose="020B0502020202020204" pitchFamily="34" charset="0"/>
            </a:endParaRPr>
          </a:p>
          <a:p>
            <a:r>
              <a:rPr lang="en-GB" sz="2000" dirty="0">
                <a:latin typeface="Century Gothic" panose="020B0502020202020204" pitchFamily="34" charset="0"/>
              </a:rPr>
              <a:t>Bacteria Z has a mean division time of 15 minutes. If the culture begins with one bacterium how many bacteria would you expect to be present after 10 hours?</a:t>
            </a:r>
          </a:p>
          <a:p>
            <a:endParaRPr lang="en-GB" sz="2000" dirty="0">
              <a:latin typeface="Century Gothic" panose="020B0502020202020204" pitchFamily="34" charset="0"/>
            </a:endParaRPr>
          </a:p>
          <a:p>
            <a:pPr marL="457200" indent="-457200">
              <a:buFont typeface="+mj-lt"/>
              <a:buAutoNum type="arabicPeriod"/>
            </a:pPr>
            <a:r>
              <a:rPr lang="en-GB" sz="2000" dirty="0">
                <a:latin typeface="Century Gothic" panose="020B0502020202020204" pitchFamily="34" charset="0"/>
              </a:rPr>
              <a:t>Calculate </a:t>
            </a:r>
            <a:r>
              <a:rPr lang="en-GB" sz="2000" b="1" dirty="0">
                <a:latin typeface="Century Gothic" panose="020B0502020202020204" pitchFamily="34" charset="0"/>
              </a:rPr>
              <a:t>how many divisions</a:t>
            </a:r>
            <a:r>
              <a:rPr lang="en-GB" sz="2000" dirty="0">
                <a:latin typeface="Century Gothic" panose="020B0502020202020204" pitchFamily="34" charset="0"/>
              </a:rPr>
              <a:t> would have occurred in this time. </a:t>
            </a:r>
          </a:p>
          <a:p>
            <a:pPr lvl="1"/>
            <a:r>
              <a:rPr lang="en-GB" sz="2000" dirty="0">
                <a:solidFill>
                  <a:schemeClr val="accent1"/>
                </a:solidFill>
                <a:latin typeface="Century Gothic" panose="020B0502020202020204" pitchFamily="34" charset="0"/>
              </a:rPr>
              <a:t>10 hours/0.25 hours = 40 divisions. </a:t>
            </a:r>
          </a:p>
          <a:p>
            <a:pPr lvl="1"/>
            <a:endParaRPr lang="en-GB" sz="2000" dirty="0">
              <a:latin typeface="Century Gothic" panose="020B0502020202020204" pitchFamily="34" charset="0"/>
            </a:endParaRPr>
          </a:p>
          <a:p>
            <a:pPr marL="457200" indent="-457200">
              <a:buFont typeface="+mj-lt"/>
              <a:buAutoNum type="arabicPeriod"/>
            </a:pPr>
            <a:r>
              <a:rPr lang="en-GB" sz="2000" dirty="0">
                <a:latin typeface="Century Gothic" panose="020B0502020202020204" pitchFamily="34" charset="0"/>
              </a:rPr>
              <a:t>Every time the bacteria reproduce, the number doubles. Now use this equation:</a:t>
            </a:r>
          </a:p>
          <a:p>
            <a:pPr lvl="2"/>
            <a:r>
              <a:rPr lang="en-GB" sz="2000" b="1" dirty="0">
                <a:latin typeface="Century Gothic" panose="020B0502020202020204" pitchFamily="34" charset="0"/>
              </a:rPr>
              <a:t>Final number of bacteria = Initial number of bacteria x 2</a:t>
            </a:r>
            <a:r>
              <a:rPr lang="en-GB" sz="2000" b="1" baseline="30000" dirty="0">
                <a:latin typeface="Century Gothic" panose="020B0502020202020204" pitchFamily="34" charset="0"/>
              </a:rPr>
              <a:t>number of divisions </a:t>
            </a:r>
          </a:p>
          <a:p>
            <a:endParaRPr lang="en-GB" sz="2400" dirty="0">
              <a:latin typeface="Century Gothic" panose="020B0502020202020204" pitchFamily="34" charset="0"/>
            </a:endParaRPr>
          </a:p>
          <a:p>
            <a:r>
              <a:rPr lang="en-GB" sz="2400" dirty="0">
                <a:latin typeface="Century Gothic" panose="020B0502020202020204" pitchFamily="34" charset="0"/>
              </a:rPr>
              <a:t>          </a:t>
            </a:r>
            <a:r>
              <a:rPr lang="en-GB" sz="2000" dirty="0">
                <a:latin typeface="Century Gothic" panose="020B0502020202020204" pitchFamily="34" charset="0"/>
              </a:rPr>
              <a:t>Final number = </a:t>
            </a:r>
            <a:r>
              <a:rPr lang="en-GB" sz="2000" dirty="0">
                <a:solidFill>
                  <a:schemeClr val="accent1"/>
                </a:solidFill>
                <a:latin typeface="Century Gothic" panose="020B0502020202020204" pitchFamily="34" charset="0"/>
              </a:rPr>
              <a:t>1 x 2</a:t>
            </a:r>
            <a:r>
              <a:rPr lang="en-GB" sz="2000" baseline="30000" dirty="0">
                <a:solidFill>
                  <a:schemeClr val="accent1"/>
                </a:solidFill>
                <a:latin typeface="Century Gothic" panose="020B0502020202020204" pitchFamily="34" charset="0"/>
              </a:rPr>
              <a:t>40</a:t>
            </a:r>
          </a:p>
          <a:p>
            <a:r>
              <a:rPr lang="en-GB" sz="2000" dirty="0">
                <a:solidFill>
                  <a:schemeClr val="accent1"/>
                </a:solidFill>
                <a:latin typeface="Century Gothic" panose="020B0502020202020204" pitchFamily="34" charset="0"/>
              </a:rPr>
              <a:t>          </a:t>
            </a:r>
          </a:p>
          <a:p>
            <a:r>
              <a:rPr lang="en-GB" sz="2000" dirty="0">
                <a:solidFill>
                  <a:schemeClr val="accent1"/>
                </a:solidFill>
                <a:latin typeface="Century Gothic" panose="020B0502020202020204" pitchFamily="34" charset="0"/>
              </a:rPr>
              <a:t>                                    = </a:t>
            </a:r>
            <a:r>
              <a:rPr lang="en-GB" sz="2000" b="1" dirty="0">
                <a:solidFill>
                  <a:schemeClr val="accent1"/>
                </a:solidFill>
                <a:latin typeface="Century Gothic" panose="020B0502020202020204" pitchFamily="34" charset="0"/>
              </a:rPr>
              <a:t>1,099,511,627,776</a:t>
            </a:r>
            <a:r>
              <a:rPr lang="en-GB" sz="2000" dirty="0">
                <a:solidFill>
                  <a:schemeClr val="accent1"/>
                </a:solidFill>
                <a:latin typeface="Century Gothic" panose="020B0502020202020204" pitchFamily="34" charset="0"/>
              </a:rPr>
              <a:t> bacteria (or 1.1 x10</a:t>
            </a:r>
            <a:r>
              <a:rPr lang="en-GB" sz="2000" baseline="30000" dirty="0">
                <a:solidFill>
                  <a:schemeClr val="accent1"/>
                </a:solidFill>
                <a:latin typeface="Century Gothic" panose="020B0502020202020204" pitchFamily="34" charset="0"/>
              </a:rPr>
              <a:t>12</a:t>
            </a:r>
            <a:r>
              <a:rPr lang="en-GB" sz="2000" dirty="0">
                <a:solidFill>
                  <a:schemeClr val="accent1"/>
                </a:solidFill>
                <a:latin typeface="Century Gothic" panose="020B0502020202020204" pitchFamily="34" charset="0"/>
              </a:rPr>
              <a:t> in standard form)</a:t>
            </a:r>
          </a:p>
        </p:txBody>
      </p:sp>
      <p:cxnSp>
        <p:nvCxnSpPr>
          <p:cNvPr id="4" name="Straight Connector 3">
            <a:extLst>
              <a:ext uri="{FF2B5EF4-FFF2-40B4-BE49-F238E27FC236}">
                <a16:creationId xmlns:a16="http://schemas.microsoft.com/office/drawing/2014/main" id="{1E862755-CB15-DC49-8E67-B36EE43D5369}"/>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6004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xEl>
                                              <p:pRg st="6" end="6"/>
                                            </p:txEl>
                                          </p:spTgt>
                                        </p:tgtEl>
                                        <p:attrNameLst>
                                          <p:attrName>style.visibility</p:attrName>
                                        </p:attrNameLst>
                                      </p:cBhvr>
                                      <p:to>
                                        <p:strVal val="visible"/>
                                      </p:to>
                                    </p:set>
                                    <p:anim calcmode="lin" valueType="num">
                                      <p:cBhvr additive="base">
                                        <p:cTn id="7" dur="500" fill="hold"/>
                                        <p:tgtEl>
                                          <p:spTgt spid="21">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xEl>
                                              <p:pRg st="11" end="11"/>
                                            </p:txEl>
                                          </p:spTgt>
                                        </p:tgtEl>
                                        <p:attrNameLst>
                                          <p:attrName>style.visibility</p:attrName>
                                        </p:attrNameLst>
                                      </p:cBhvr>
                                      <p:to>
                                        <p:strVal val="visible"/>
                                      </p:to>
                                    </p:set>
                                    <p:anim calcmode="lin" valueType="num">
                                      <p:cBhvr additive="base">
                                        <p:cTn id="13" dur="500" fill="hold"/>
                                        <p:tgtEl>
                                          <p:spTgt spid="21">
                                            <p:txEl>
                                              <p:pRg st="11" end="1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xEl>
                                              <p:pRg st="12" end="12"/>
                                            </p:txEl>
                                          </p:spTgt>
                                        </p:tgtEl>
                                        <p:attrNameLst>
                                          <p:attrName>style.visibility</p:attrName>
                                        </p:attrNameLst>
                                      </p:cBhvr>
                                      <p:to>
                                        <p:strVal val="visible"/>
                                      </p:to>
                                    </p:set>
                                    <p:anim calcmode="lin" valueType="num">
                                      <p:cBhvr additive="base">
                                        <p:cTn id="19" dur="500" fill="hold"/>
                                        <p:tgtEl>
                                          <p:spTgt spid="21">
                                            <p:txEl>
                                              <p:pRg st="12" end="1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1">
                                            <p:txEl>
                                              <p:pRg st="13" end="13"/>
                                            </p:txEl>
                                          </p:spTgt>
                                        </p:tgtEl>
                                        <p:attrNameLst>
                                          <p:attrName>style.visibility</p:attrName>
                                        </p:attrNameLst>
                                      </p:cBhvr>
                                      <p:to>
                                        <p:strVal val="visible"/>
                                      </p:to>
                                    </p:set>
                                    <p:anim calcmode="lin" valueType="num">
                                      <p:cBhvr additive="base">
                                        <p:cTn id="25" dur="500" fill="hold"/>
                                        <p:tgtEl>
                                          <p:spTgt spid="21">
                                            <p:txEl>
                                              <p:pRg st="13" end="1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455302" y="966510"/>
            <a:ext cx="11060329" cy="3785652"/>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State which type of cell divides more rapidly, eukaryote or prokaryote?</a:t>
            </a:r>
          </a:p>
          <a:p>
            <a:pPr marL="457200" indent="-457200">
              <a:buAutoNum type="arabicPeriod"/>
            </a:pPr>
            <a:r>
              <a:rPr lang="en-GB" sz="2400" dirty="0">
                <a:latin typeface="Century Gothic" panose="020B0502020202020204" pitchFamily="34" charset="0"/>
              </a:rPr>
              <a:t>A bacterium has a mean division time of 30 minutes. If the culture begins with one bacterium, how many divisions would have occurred in 10 hours?</a:t>
            </a:r>
          </a:p>
          <a:p>
            <a:pPr marL="457200" indent="-457200">
              <a:buAutoNum type="arabicPeriod"/>
            </a:pPr>
            <a:r>
              <a:rPr lang="en-GB" sz="2400" dirty="0">
                <a:latin typeface="Century Gothic" panose="020B0502020202020204" pitchFamily="34" charset="0"/>
                <a:cs typeface="Calibri"/>
              </a:rPr>
              <a:t>Name the</a:t>
            </a:r>
            <a:r>
              <a:rPr lang="en-GB" sz="2400" b="0" i="0" kern="1200" baseline="0" dirty="0">
                <a:solidFill>
                  <a:schemeClr val="tx1"/>
                </a:solidFill>
                <a:effectLst/>
                <a:latin typeface="Century Gothic" panose="020B0502020202020204" pitchFamily="34" charset="0"/>
                <a:cs typeface="Calibri"/>
              </a:rPr>
              <a:t> kind of replication where the number of bacteria doubles with each reproduction </a:t>
            </a:r>
          </a:p>
          <a:p>
            <a:pPr marL="457200" indent="-457200">
              <a:buAutoNum type="arabicPeriod"/>
            </a:pPr>
            <a:r>
              <a:rPr lang="en-GB" sz="2400" dirty="0">
                <a:latin typeface="Century Gothic" panose="020B0502020202020204" pitchFamily="34" charset="0"/>
                <a:cs typeface="Calibri"/>
              </a:rPr>
              <a:t>Explain why the agar plate is incubated at </a:t>
            </a:r>
            <a:r>
              <a:rPr lang="en-GB" sz="2400" dirty="0">
                <a:latin typeface="Century Gothic" panose="020B0502020202020204" pitchFamily="34" charset="0"/>
              </a:rPr>
              <a:t>25</a:t>
            </a:r>
            <a:r>
              <a:rPr lang="en-GB" sz="2400" baseline="30000" dirty="0">
                <a:latin typeface="Century Gothic" panose="020B0502020202020204" pitchFamily="34" charset="0"/>
              </a:rPr>
              <a:t>o</a:t>
            </a:r>
            <a:r>
              <a:rPr lang="en-GB" sz="2400" dirty="0">
                <a:latin typeface="Century Gothic" panose="020B0502020202020204" pitchFamily="34" charset="0"/>
              </a:rPr>
              <a:t>C</a:t>
            </a:r>
          </a:p>
          <a:p>
            <a:pPr marL="457200" indent="-457200">
              <a:buAutoNum type="arabicPeriod"/>
            </a:pPr>
            <a:r>
              <a:rPr lang="en-GB" sz="2400" dirty="0">
                <a:latin typeface="Century Gothic" panose="020B0502020202020204" pitchFamily="34" charset="0"/>
              </a:rPr>
              <a:t>State what bacterial infections are treated with</a:t>
            </a:r>
          </a:p>
          <a:p>
            <a:pPr marL="457200" indent="-457200">
              <a:buAutoNum type="arabicPeriod"/>
            </a:pPr>
            <a:r>
              <a:rPr lang="en-GB" sz="2400" dirty="0">
                <a:latin typeface="Century Gothic" panose="020B0502020202020204" pitchFamily="34" charset="0"/>
              </a:rPr>
              <a:t>Explain why bacterial growth on an agar will eventually slow down</a:t>
            </a:r>
          </a:p>
        </p:txBody>
      </p:sp>
    </p:spTree>
    <p:extLst>
      <p:ext uri="{BB962C8B-B14F-4D97-AF65-F5344CB8AC3E}">
        <p14:creationId xmlns:p14="http://schemas.microsoft.com/office/powerpoint/2010/main" val="353383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477535" y="1065128"/>
            <a:ext cx="11311342" cy="2308324"/>
          </a:xfrm>
          <a:prstGeom prst="rect">
            <a:avLst/>
          </a:prstGeom>
          <a:noFill/>
        </p:spPr>
        <p:txBody>
          <a:bodyPr wrap="square">
            <a:spAutoFit/>
          </a:bodyPr>
          <a:lstStyle/>
          <a:p>
            <a:pPr marL="457200" indent="-457200">
              <a:buAutoNum type="arabicPeriod"/>
            </a:pPr>
            <a:r>
              <a:rPr lang="en-GB" sz="2400" b="1" dirty="0">
                <a:solidFill>
                  <a:schemeClr val="accent1"/>
                </a:solidFill>
                <a:latin typeface="Century Gothic" panose="020B0502020202020204" pitchFamily="34" charset="0"/>
              </a:rPr>
              <a:t>Prokaryote</a:t>
            </a:r>
          </a:p>
          <a:p>
            <a:pPr marL="457200" indent="-457200">
              <a:buFontTx/>
              <a:buAutoNum type="arabicPeriod"/>
            </a:pPr>
            <a:r>
              <a:rPr lang="en-GB" sz="2400" b="1" dirty="0">
                <a:solidFill>
                  <a:schemeClr val="accent1"/>
                </a:solidFill>
                <a:latin typeface="Century Gothic" panose="020B0502020202020204" pitchFamily="34" charset="0"/>
              </a:rPr>
              <a:t>10 hours/0.5 hours = 20 divisions. </a:t>
            </a:r>
          </a:p>
          <a:p>
            <a:pPr marL="457200" indent="-457200">
              <a:buAutoNum type="arabicPeriod"/>
            </a:pPr>
            <a:r>
              <a:rPr lang="en-GB" sz="2400" b="1" dirty="0">
                <a:solidFill>
                  <a:schemeClr val="accent1"/>
                </a:solidFill>
                <a:latin typeface="Century Gothic" panose="020B0502020202020204" pitchFamily="34" charset="0"/>
              </a:rPr>
              <a:t>Exponential growth</a:t>
            </a:r>
          </a:p>
          <a:p>
            <a:pPr marL="457200" indent="-457200">
              <a:buFontTx/>
              <a:buAutoNum type="arabicPeriod"/>
            </a:pPr>
            <a:r>
              <a:rPr lang="en-GB" sz="2400" b="1" dirty="0">
                <a:solidFill>
                  <a:schemeClr val="accent1"/>
                </a:solidFill>
                <a:latin typeface="Century Gothic" panose="020B0502020202020204" pitchFamily="34" charset="0"/>
              </a:rPr>
              <a:t>To minimise the risk of dangerous microorganisms from growing </a:t>
            </a:r>
          </a:p>
          <a:p>
            <a:pPr marL="457200" indent="-457200">
              <a:buAutoNum type="arabicPeriod"/>
            </a:pPr>
            <a:r>
              <a:rPr lang="en-GB" sz="2400" b="1" dirty="0">
                <a:solidFill>
                  <a:schemeClr val="accent1"/>
                </a:solidFill>
                <a:latin typeface="Century Gothic" panose="020B0502020202020204" pitchFamily="34" charset="0"/>
              </a:rPr>
              <a:t>Antibiotics</a:t>
            </a:r>
          </a:p>
          <a:p>
            <a:pPr marL="457200" indent="-457200">
              <a:buAutoNum type="arabicPeriod"/>
            </a:pPr>
            <a:r>
              <a:rPr lang="en-GB" sz="2400" b="1" dirty="0">
                <a:solidFill>
                  <a:schemeClr val="accent1"/>
                </a:solidFill>
                <a:latin typeface="Century Gothic" panose="020B0502020202020204" pitchFamily="34" charset="0"/>
              </a:rPr>
              <a:t>The agar is depleted of nutrients</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Effect transition="in" filter="fade">
                                      <p:cBhvr>
                                        <p:cTn id="27" dur="500"/>
                                        <p:tgtEl>
                                          <p:spTgt spid="6">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4A7D0AE-954F-FEC0-84E4-F1E96227823A}"/>
              </a:ext>
            </a:extLst>
          </p:cNvPr>
          <p:cNvSpPr txBox="1">
            <a:spLocks/>
          </p:cNvSpPr>
          <p:nvPr/>
        </p:nvSpPr>
        <p:spPr>
          <a:xfrm>
            <a:off x="186689" y="104454"/>
            <a:ext cx="10620000" cy="461665"/>
          </a:xfrm>
          <a:prstGeom prst="rect">
            <a:avLst/>
          </a:prstGeom>
        </p:spPr>
        <p:txBody>
          <a:bodyP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GB" sz="2600" b="1" dirty="0">
                <a:latin typeface="Century Gothic" panose="020B0502020202020204" pitchFamily="34" charset="0"/>
              </a:rPr>
              <a:t>I: Interpreting graphs of bacterial growth</a:t>
            </a:r>
          </a:p>
        </p:txBody>
      </p:sp>
      <p:sp>
        <p:nvSpPr>
          <p:cNvPr id="3" name="TextBox 2">
            <a:extLst>
              <a:ext uri="{FF2B5EF4-FFF2-40B4-BE49-F238E27FC236}">
                <a16:creationId xmlns:a16="http://schemas.microsoft.com/office/drawing/2014/main" id="{ED66FA3D-AE48-6740-C3F0-94B2E2A363EC}"/>
              </a:ext>
            </a:extLst>
          </p:cNvPr>
          <p:cNvSpPr txBox="1"/>
          <p:nvPr/>
        </p:nvSpPr>
        <p:spPr>
          <a:xfrm>
            <a:off x="197978" y="886831"/>
            <a:ext cx="5660382"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the growth of this bacterium.</a:t>
            </a:r>
          </a:p>
        </p:txBody>
      </p:sp>
      <p:sp>
        <p:nvSpPr>
          <p:cNvPr id="4" name="TextBox 3">
            <a:extLst>
              <a:ext uri="{FF2B5EF4-FFF2-40B4-BE49-F238E27FC236}">
                <a16:creationId xmlns:a16="http://schemas.microsoft.com/office/drawing/2014/main" id="{1A09F857-D668-D0D7-22C4-AD1E1FF614A7}"/>
              </a:ext>
            </a:extLst>
          </p:cNvPr>
          <p:cNvSpPr txBox="1"/>
          <p:nvPr/>
        </p:nvSpPr>
        <p:spPr>
          <a:xfrm>
            <a:off x="273220" y="2491822"/>
            <a:ext cx="5771120" cy="3363613"/>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GB" dirty="0">
                <a:solidFill>
                  <a:schemeClr val="accent1"/>
                </a:solidFill>
                <a:latin typeface="Century Gothic" panose="020B0502020202020204" pitchFamily="34" charset="0"/>
              </a:rPr>
              <a:t>Between 2 and 17 hours, the growth of bacteria is exponential. </a:t>
            </a:r>
          </a:p>
          <a:p>
            <a:pPr marL="285750" indent="-285750">
              <a:lnSpc>
                <a:spcPct val="150000"/>
              </a:lnSpc>
              <a:buFont typeface="Arial" panose="020B0604020202020204" pitchFamily="34" charset="0"/>
              <a:buChar char="•"/>
            </a:pPr>
            <a:r>
              <a:rPr lang="en-GB" dirty="0">
                <a:solidFill>
                  <a:schemeClr val="accent1"/>
                </a:solidFill>
                <a:latin typeface="Century Gothic" panose="020B0502020202020204" pitchFamily="34" charset="0"/>
              </a:rPr>
              <a:t>After 5 hours there are 2500 bacteria present and after 10 hours there are 5000 bacteria. </a:t>
            </a:r>
          </a:p>
          <a:p>
            <a:pPr marL="285750" indent="-285750">
              <a:lnSpc>
                <a:spcPct val="150000"/>
              </a:lnSpc>
              <a:buFont typeface="Arial" panose="020B0604020202020204" pitchFamily="34" charset="0"/>
              <a:buChar char="•"/>
            </a:pPr>
            <a:r>
              <a:rPr lang="en-GB" dirty="0">
                <a:solidFill>
                  <a:schemeClr val="accent1"/>
                </a:solidFill>
                <a:latin typeface="Century Gothic" panose="020B0502020202020204" pitchFamily="34" charset="0"/>
              </a:rPr>
              <a:t>The number of bacterial cells doubles every 5 hours</a:t>
            </a:r>
          </a:p>
          <a:p>
            <a:pPr marL="285750" indent="-285750">
              <a:lnSpc>
                <a:spcPct val="150000"/>
              </a:lnSpc>
              <a:buFont typeface="Arial" panose="020B0604020202020204" pitchFamily="34" charset="0"/>
              <a:buChar char="•"/>
            </a:pPr>
            <a:r>
              <a:rPr lang="en-GB" dirty="0">
                <a:solidFill>
                  <a:schemeClr val="accent1"/>
                </a:solidFill>
                <a:latin typeface="Century Gothic" panose="020B0502020202020204" pitchFamily="34" charset="0"/>
              </a:rPr>
              <a:t>After 17 hours, the number of bacterial cells plateaus. </a:t>
            </a:r>
            <a:endParaRPr lang="en-GB" sz="1800" b="0" i="0" dirty="0">
              <a:solidFill>
                <a:schemeClr val="accent1"/>
              </a:solidFill>
              <a:effectLst/>
              <a:latin typeface="Century Gothic" panose="020B0502020202020204" pitchFamily="34" charset="0"/>
            </a:endParaRPr>
          </a:p>
        </p:txBody>
      </p:sp>
      <p:sp>
        <p:nvSpPr>
          <p:cNvPr id="7" name="TextBox 6">
            <a:extLst>
              <a:ext uri="{FF2B5EF4-FFF2-40B4-BE49-F238E27FC236}">
                <a16:creationId xmlns:a16="http://schemas.microsoft.com/office/drawing/2014/main" id="{A0365799-DB38-EF69-170D-D4BDD03DA2EE}"/>
              </a:ext>
            </a:extLst>
          </p:cNvPr>
          <p:cNvSpPr txBox="1"/>
          <p:nvPr/>
        </p:nvSpPr>
        <p:spPr>
          <a:xfrm>
            <a:off x="8369083" y="5005953"/>
            <a:ext cx="1521570" cy="369332"/>
          </a:xfrm>
          <a:prstGeom prst="rect">
            <a:avLst/>
          </a:prstGeom>
          <a:noFill/>
        </p:spPr>
        <p:txBody>
          <a:bodyPr wrap="none" rtlCol="0">
            <a:spAutoFit/>
          </a:bodyPr>
          <a:lstStyle/>
          <a:p>
            <a:r>
              <a:rPr lang="en-GB" dirty="0">
                <a:latin typeface="Century Gothic" panose="020B0502020202020204" pitchFamily="34" charset="0"/>
              </a:rPr>
              <a:t>Time (hours)</a:t>
            </a:r>
          </a:p>
        </p:txBody>
      </p:sp>
      <p:sp>
        <p:nvSpPr>
          <p:cNvPr id="9" name="TextBox 8">
            <a:extLst>
              <a:ext uri="{FF2B5EF4-FFF2-40B4-BE49-F238E27FC236}">
                <a16:creationId xmlns:a16="http://schemas.microsoft.com/office/drawing/2014/main" id="{121A1572-A1B4-C1C0-FAE8-648205B1C47C}"/>
              </a:ext>
            </a:extLst>
          </p:cNvPr>
          <p:cNvSpPr txBox="1"/>
          <p:nvPr/>
        </p:nvSpPr>
        <p:spPr>
          <a:xfrm>
            <a:off x="5517396" y="790415"/>
            <a:ext cx="1239864" cy="1200329"/>
          </a:xfrm>
          <a:prstGeom prst="rect">
            <a:avLst/>
          </a:prstGeom>
          <a:noFill/>
        </p:spPr>
        <p:txBody>
          <a:bodyPr wrap="square" rtlCol="0">
            <a:spAutoFit/>
          </a:bodyPr>
          <a:lstStyle/>
          <a:p>
            <a:pPr algn="r"/>
            <a:r>
              <a:rPr lang="en-GB" dirty="0">
                <a:latin typeface="Century Gothic" panose="020B0502020202020204" pitchFamily="34" charset="0"/>
              </a:rPr>
              <a:t>Number of bacteria (x1000)</a:t>
            </a:r>
          </a:p>
        </p:txBody>
      </p:sp>
      <p:graphicFrame>
        <p:nvGraphicFramePr>
          <p:cNvPr id="20" name="Chart 19">
            <a:extLst>
              <a:ext uri="{FF2B5EF4-FFF2-40B4-BE49-F238E27FC236}">
                <a16:creationId xmlns:a16="http://schemas.microsoft.com/office/drawing/2014/main" id="{F69EDB80-6954-1437-EFBF-CC7A8AE2E6C8}"/>
              </a:ext>
            </a:extLst>
          </p:cNvPr>
          <p:cNvGraphicFramePr>
            <a:graphicFrameLocks/>
          </p:cNvGraphicFramePr>
          <p:nvPr>
            <p:extLst>
              <p:ext uri="{D42A27DB-BD31-4B8C-83A1-F6EECF244321}">
                <p14:modId xmlns:p14="http://schemas.microsoft.com/office/powerpoint/2010/main" val="1900289015"/>
              </p:ext>
            </p:extLst>
          </p:nvPr>
        </p:nvGraphicFramePr>
        <p:xfrm>
          <a:off x="6819256" y="633063"/>
          <a:ext cx="4773478" cy="4403886"/>
        </p:xfrm>
        <a:graphic>
          <a:graphicData uri="http://schemas.openxmlformats.org/drawingml/2006/chart">
            <c:chart xmlns:c="http://schemas.openxmlformats.org/drawingml/2006/chart" xmlns:r="http://schemas.openxmlformats.org/officeDocument/2006/relationships" r:id="rId2"/>
          </a:graphicData>
        </a:graphic>
      </p:graphicFrame>
      <p:sp>
        <p:nvSpPr>
          <p:cNvPr id="21" name="TextBox 20">
            <a:extLst>
              <a:ext uri="{FF2B5EF4-FFF2-40B4-BE49-F238E27FC236}">
                <a16:creationId xmlns:a16="http://schemas.microsoft.com/office/drawing/2014/main" id="{DD122106-F62C-5A58-8D15-D831FBD41881}"/>
              </a:ext>
            </a:extLst>
          </p:cNvPr>
          <p:cNvSpPr txBox="1"/>
          <p:nvPr/>
        </p:nvSpPr>
        <p:spPr>
          <a:xfrm>
            <a:off x="204728" y="1977188"/>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Tree>
    <p:extLst>
      <p:ext uri="{BB962C8B-B14F-4D97-AF65-F5344CB8AC3E}">
        <p14:creationId xmlns:p14="http://schemas.microsoft.com/office/powerpoint/2010/main" val="122050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4A7D0AE-954F-FEC0-84E4-F1E96227823A}"/>
              </a:ext>
            </a:extLst>
          </p:cNvPr>
          <p:cNvSpPr txBox="1">
            <a:spLocks/>
          </p:cNvSpPr>
          <p:nvPr/>
        </p:nvSpPr>
        <p:spPr>
          <a:xfrm>
            <a:off x="186689" y="104454"/>
            <a:ext cx="10620000" cy="461665"/>
          </a:xfrm>
          <a:prstGeom prst="rect">
            <a:avLst/>
          </a:prstGeom>
        </p:spPr>
        <p:txBody>
          <a:bodyP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GB" sz="2600" b="1" dirty="0">
                <a:latin typeface="Century Gothic" panose="020B0502020202020204" pitchFamily="34" charset="0"/>
              </a:rPr>
              <a:t>We: Interpreting graphs of bacterial growth</a:t>
            </a:r>
          </a:p>
        </p:txBody>
      </p:sp>
      <p:sp>
        <p:nvSpPr>
          <p:cNvPr id="7" name="TextBox 6">
            <a:extLst>
              <a:ext uri="{FF2B5EF4-FFF2-40B4-BE49-F238E27FC236}">
                <a16:creationId xmlns:a16="http://schemas.microsoft.com/office/drawing/2014/main" id="{A0365799-DB38-EF69-170D-D4BDD03DA2EE}"/>
              </a:ext>
            </a:extLst>
          </p:cNvPr>
          <p:cNvSpPr txBox="1"/>
          <p:nvPr/>
        </p:nvSpPr>
        <p:spPr>
          <a:xfrm>
            <a:off x="8369083" y="5005953"/>
            <a:ext cx="1521570" cy="369332"/>
          </a:xfrm>
          <a:prstGeom prst="rect">
            <a:avLst/>
          </a:prstGeom>
          <a:noFill/>
        </p:spPr>
        <p:txBody>
          <a:bodyPr wrap="none" rtlCol="0">
            <a:spAutoFit/>
          </a:bodyPr>
          <a:lstStyle/>
          <a:p>
            <a:r>
              <a:rPr lang="en-GB" dirty="0">
                <a:latin typeface="Century Gothic" panose="020B0502020202020204" pitchFamily="34" charset="0"/>
              </a:rPr>
              <a:t>Time (hours)</a:t>
            </a:r>
          </a:p>
        </p:txBody>
      </p:sp>
      <p:sp>
        <p:nvSpPr>
          <p:cNvPr id="9" name="TextBox 8">
            <a:extLst>
              <a:ext uri="{FF2B5EF4-FFF2-40B4-BE49-F238E27FC236}">
                <a16:creationId xmlns:a16="http://schemas.microsoft.com/office/drawing/2014/main" id="{121A1572-A1B4-C1C0-FAE8-648205B1C47C}"/>
              </a:ext>
            </a:extLst>
          </p:cNvPr>
          <p:cNvSpPr txBox="1"/>
          <p:nvPr/>
        </p:nvSpPr>
        <p:spPr>
          <a:xfrm>
            <a:off x="5517396" y="790415"/>
            <a:ext cx="1239864" cy="1200329"/>
          </a:xfrm>
          <a:prstGeom prst="rect">
            <a:avLst/>
          </a:prstGeom>
          <a:noFill/>
        </p:spPr>
        <p:txBody>
          <a:bodyPr wrap="square" rtlCol="0">
            <a:spAutoFit/>
          </a:bodyPr>
          <a:lstStyle/>
          <a:p>
            <a:pPr algn="r"/>
            <a:r>
              <a:rPr lang="en-GB" dirty="0">
                <a:latin typeface="Century Gothic" panose="020B0502020202020204" pitchFamily="34" charset="0"/>
              </a:rPr>
              <a:t>Number of bacteria (x1000)</a:t>
            </a:r>
          </a:p>
        </p:txBody>
      </p:sp>
      <p:graphicFrame>
        <p:nvGraphicFramePr>
          <p:cNvPr id="20" name="Chart 19">
            <a:extLst>
              <a:ext uri="{FF2B5EF4-FFF2-40B4-BE49-F238E27FC236}">
                <a16:creationId xmlns:a16="http://schemas.microsoft.com/office/drawing/2014/main" id="{F69EDB80-6954-1437-EFBF-CC7A8AE2E6C8}"/>
              </a:ext>
            </a:extLst>
          </p:cNvPr>
          <p:cNvGraphicFramePr>
            <a:graphicFrameLocks/>
          </p:cNvGraphicFramePr>
          <p:nvPr/>
        </p:nvGraphicFramePr>
        <p:xfrm>
          <a:off x="6819256" y="633063"/>
          <a:ext cx="4773478" cy="4403886"/>
        </p:xfrm>
        <a:graphic>
          <a:graphicData uri="http://schemas.openxmlformats.org/drawingml/2006/chart">
            <c:chart xmlns:c="http://schemas.openxmlformats.org/drawingml/2006/chart" xmlns:r="http://schemas.openxmlformats.org/officeDocument/2006/relationships" r:id="rId2"/>
          </a:graphicData>
        </a:graphic>
      </p:graphicFrame>
      <p:sp>
        <p:nvSpPr>
          <p:cNvPr id="21" name="TextBox 20">
            <a:extLst>
              <a:ext uri="{FF2B5EF4-FFF2-40B4-BE49-F238E27FC236}">
                <a16:creationId xmlns:a16="http://schemas.microsoft.com/office/drawing/2014/main" id="{DD122106-F62C-5A58-8D15-D831FBD41881}"/>
              </a:ext>
            </a:extLst>
          </p:cNvPr>
          <p:cNvSpPr txBox="1"/>
          <p:nvPr/>
        </p:nvSpPr>
        <p:spPr>
          <a:xfrm>
            <a:off x="251223" y="2349148"/>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5" name="TextBox 4">
            <a:extLst>
              <a:ext uri="{FF2B5EF4-FFF2-40B4-BE49-F238E27FC236}">
                <a16:creationId xmlns:a16="http://schemas.microsoft.com/office/drawing/2014/main" id="{9B714C7A-92BD-7491-79E0-76145EBC7C86}"/>
              </a:ext>
            </a:extLst>
          </p:cNvPr>
          <p:cNvSpPr txBox="1"/>
          <p:nvPr/>
        </p:nvSpPr>
        <p:spPr>
          <a:xfrm>
            <a:off x="189230" y="767735"/>
            <a:ext cx="5018202"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why the number of bacteria increases rapidly between 2 hours and 17 hours.</a:t>
            </a:r>
          </a:p>
        </p:txBody>
      </p:sp>
      <p:sp>
        <p:nvSpPr>
          <p:cNvPr id="6" name="TextBox 5">
            <a:extLst>
              <a:ext uri="{FF2B5EF4-FFF2-40B4-BE49-F238E27FC236}">
                <a16:creationId xmlns:a16="http://schemas.microsoft.com/office/drawing/2014/main" id="{FB3B9EF6-E476-D155-A3E6-1FDD27A9BB03}"/>
              </a:ext>
            </a:extLst>
          </p:cNvPr>
          <p:cNvSpPr txBox="1"/>
          <p:nvPr/>
        </p:nvSpPr>
        <p:spPr>
          <a:xfrm>
            <a:off x="282220" y="2776632"/>
            <a:ext cx="6558885" cy="1701620"/>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GB" b="0" i="0" dirty="0">
                <a:solidFill>
                  <a:schemeClr val="accent1"/>
                </a:solidFill>
                <a:effectLst/>
                <a:latin typeface="Century Gothic" panose="020B0502020202020204" pitchFamily="34" charset="0"/>
              </a:rPr>
              <a:t>Exponential growth occurs, where the number of bacteria double every growth cycle</a:t>
            </a:r>
            <a:endParaRPr lang="en-GB" dirty="0">
              <a:solidFill>
                <a:schemeClr val="accent1"/>
              </a:solidFill>
              <a:latin typeface="Century Gothic" panose="020B0502020202020204" pitchFamily="34" charset="0"/>
            </a:endParaRPr>
          </a:p>
          <a:p>
            <a:pPr marL="285750" indent="-285750">
              <a:lnSpc>
                <a:spcPct val="150000"/>
              </a:lnSpc>
              <a:buFont typeface="Arial" panose="020B0604020202020204" pitchFamily="34" charset="0"/>
              <a:buChar char="•"/>
            </a:pPr>
            <a:r>
              <a:rPr lang="en-GB" b="0" i="0" u="sng" dirty="0">
                <a:solidFill>
                  <a:schemeClr val="accent1"/>
                </a:solidFill>
                <a:effectLst/>
                <a:latin typeface="Century Gothic" panose="020B0502020202020204" pitchFamily="34" charset="0"/>
              </a:rPr>
              <a:t>Because</a:t>
            </a:r>
            <a:r>
              <a:rPr lang="en-GB" b="0" i="0" dirty="0">
                <a:solidFill>
                  <a:schemeClr val="accent1"/>
                </a:solidFill>
                <a:effectLst/>
                <a:latin typeface="Century Gothic" panose="020B0502020202020204" pitchFamily="34" charset="0"/>
              </a:rPr>
              <a:t> there </a:t>
            </a:r>
            <a:r>
              <a:rPr lang="en-GB" dirty="0">
                <a:solidFill>
                  <a:schemeClr val="accent1"/>
                </a:solidFill>
                <a:latin typeface="Century Gothic" panose="020B0502020202020204" pitchFamily="34" charset="0"/>
              </a:rPr>
              <a:t>are many nutrients available for the bacteria to grow</a:t>
            </a:r>
            <a:endParaRPr lang="en-GB" b="0" i="0" dirty="0">
              <a:solidFill>
                <a:schemeClr val="accent1"/>
              </a:solidFill>
              <a:effectLst/>
              <a:latin typeface="Century Gothic" panose="020B0502020202020204" pitchFamily="34" charset="0"/>
            </a:endParaRPr>
          </a:p>
        </p:txBody>
      </p:sp>
    </p:spTree>
    <p:extLst>
      <p:ext uri="{BB962C8B-B14F-4D97-AF65-F5344CB8AC3E}">
        <p14:creationId xmlns:p14="http://schemas.microsoft.com/office/powerpoint/2010/main" val="127591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A4A7D0AE-954F-FEC0-84E4-F1E96227823A}"/>
              </a:ext>
            </a:extLst>
          </p:cNvPr>
          <p:cNvSpPr txBox="1">
            <a:spLocks/>
          </p:cNvSpPr>
          <p:nvPr/>
        </p:nvSpPr>
        <p:spPr>
          <a:xfrm>
            <a:off x="186689" y="104454"/>
            <a:ext cx="10620000" cy="461665"/>
          </a:xfrm>
          <a:prstGeom prst="rect">
            <a:avLst/>
          </a:prstGeom>
        </p:spPr>
        <p:txBody>
          <a:bodyP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GB" sz="2600" b="1" dirty="0">
                <a:latin typeface="Century Gothic" panose="020B0502020202020204" pitchFamily="34" charset="0"/>
              </a:rPr>
              <a:t>You: Interpreting graphs of bacterial growth</a:t>
            </a:r>
          </a:p>
        </p:txBody>
      </p:sp>
      <p:sp>
        <p:nvSpPr>
          <p:cNvPr id="7" name="TextBox 6">
            <a:extLst>
              <a:ext uri="{FF2B5EF4-FFF2-40B4-BE49-F238E27FC236}">
                <a16:creationId xmlns:a16="http://schemas.microsoft.com/office/drawing/2014/main" id="{A0365799-DB38-EF69-170D-D4BDD03DA2EE}"/>
              </a:ext>
            </a:extLst>
          </p:cNvPr>
          <p:cNvSpPr txBox="1"/>
          <p:nvPr/>
        </p:nvSpPr>
        <p:spPr>
          <a:xfrm>
            <a:off x="8369083" y="5005953"/>
            <a:ext cx="1521570" cy="369332"/>
          </a:xfrm>
          <a:prstGeom prst="rect">
            <a:avLst/>
          </a:prstGeom>
          <a:noFill/>
        </p:spPr>
        <p:txBody>
          <a:bodyPr wrap="none" rtlCol="0">
            <a:spAutoFit/>
          </a:bodyPr>
          <a:lstStyle/>
          <a:p>
            <a:r>
              <a:rPr lang="en-GB" dirty="0">
                <a:latin typeface="Century Gothic" panose="020B0502020202020204" pitchFamily="34" charset="0"/>
              </a:rPr>
              <a:t>Time (hours)</a:t>
            </a:r>
          </a:p>
        </p:txBody>
      </p:sp>
      <p:sp>
        <p:nvSpPr>
          <p:cNvPr id="9" name="TextBox 8">
            <a:extLst>
              <a:ext uri="{FF2B5EF4-FFF2-40B4-BE49-F238E27FC236}">
                <a16:creationId xmlns:a16="http://schemas.microsoft.com/office/drawing/2014/main" id="{121A1572-A1B4-C1C0-FAE8-648205B1C47C}"/>
              </a:ext>
            </a:extLst>
          </p:cNvPr>
          <p:cNvSpPr txBox="1"/>
          <p:nvPr/>
        </p:nvSpPr>
        <p:spPr>
          <a:xfrm>
            <a:off x="5517396" y="790415"/>
            <a:ext cx="1239864" cy="1200329"/>
          </a:xfrm>
          <a:prstGeom prst="rect">
            <a:avLst/>
          </a:prstGeom>
          <a:noFill/>
        </p:spPr>
        <p:txBody>
          <a:bodyPr wrap="square" rtlCol="0">
            <a:spAutoFit/>
          </a:bodyPr>
          <a:lstStyle/>
          <a:p>
            <a:pPr algn="r"/>
            <a:r>
              <a:rPr lang="en-GB" dirty="0">
                <a:latin typeface="Century Gothic" panose="020B0502020202020204" pitchFamily="34" charset="0"/>
              </a:rPr>
              <a:t>Number of bacteria (x1000)</a:t>
            </a:r>
          </a:p>
        </p:txBody>
      </p:sp>
      <p:graphicFrame>
        <p:nvGraphicFramePr>
          <p:cNvPr id="20" name="Chart 19">
            <a:extLst>
              <a:ext uri="{FF2B5EF4-FFF2-40B4-BE49-F238E27FC236}">
                <a16:creationId xmlns:a16="http://schemas.microsoft.com/office/drawing/2014/main" id="{F69EDB80-6954-1437-EFBF-CC7A8AE2E6C8}"/>
              </a:ext>
            </a:extLst>
          </p:cNvPr>
          <p:cNvGraphicFramePr>
            <a:graphicFrameLocks/>
          </p:cNvGraphicFramePr>
          <p:nvPr/>
        </p:nvGraphicFramePr>
        <p:xfrm>
          <a:off x="6819256" y="633063"/>
          <a:ext cx="4773478" cy="4403886"/>
        </p:xfrm>
        <a:graphic>
          <a:graphicData uri="http://schemas.openxmlformats.org/drawingml/2006/chart">
            <c:chart xmlns:c="http://schemas.openxmlformats.org/drawingml/2006/chart" xmlns:r="http://schemas.openxmlformats.org/officeDocument/2006/relationships" r:id="rId2"/>
          </a:graphicData>
        </a:graphic>
      </p:graphicFrame>
      <p:sp>
        <p:nvSpPr>
          <p:cNvPr id="21" name="TextBox 20">
            <a:extLst>
              <a:ext uri="{FF2B5EF4-FFF2-40B4-BE49-F238E27FC236}">
                <a16:creationId xmlns:a16="http://schemas.microsoft.com/office/drawing/2014/main" id="{DD122106-F62C-5A58-8D15-D831FBD41881}"/>
              </a:ext>
            </a:extLst>
          </p:cNvPr>
          <p:cNvSpPr txBox="1"/>
          <p:nvPr/>
        </p:nvSpPr>
        <p:spPr>
          <a:xfrm>
            <a:off x="251223" y="2256158"/>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3" name="TextBox 2">
            <a:extLst>
              <a:ext uri="{FF2B5EF4-FFF2-40B4-BE49-F238E27FC236}">
                <a16:creationId xmlns:a16="http://schemas.microsoft.com/office/drawing/2014/main" id="{AF9067F6-1A23-9B57-032B-3222FAD13217}"/>
              </a:ext>
            </a:extLst>
          </p:cNvPr>
          <p:cNvSpPr txBox="1"/>
          <p:nvPr/>
        </p:nvSpPr>
        <p:spPr>
          <a:xfrm>
            <a:off x="189230" y="860726"/>
            <a:ext cx="5204180"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why the number of bacteria plateaus after 17 hours. </a:t>
            </a:r>
          </a:p>
        </p:txBody>
      </p:sp>
      <p:sp>
        <p:nvSpPr>
          <p:cNvPr id="4" name="TextBox 3">
            <a:extLst>
              <a:ext uri="{FF2B5EF4-FFF2-40B4-BE49-F238E27FC236}">
                <a16:creationId xmlns:a16="http://schemas.microsoft.com/office/drawing/2014/main" id="{75D2F8C6-AB38-869F-0370-2E2B7F766ADB}"/>
              </a:ext>
            </a:extLst>
          </p:cNvPr>
          <p:cNvSpPr txBox="1"/>
          <p:nvPr/>
        </p:nvSpPr>
        <p:spPr>
          <a:xfrm>
            <a:off x="291436" y="2775166"/>
            <a:ext cx="5809464" cy="2308324"/>
          </a:xfrm>
          <a:prstGeom prst="rect">
            <a:avLst/>
          </a:prstGeom>
          <a:noFill/>
          <a:ln>
            <a:noFill/>
          </a:ln>
        </p:spPr>
        <p:txBody>
          <a:bodyPr wrap="square" rtlCol="0">
            <a:spAutoFit/>
          </a:bodyPr>
          <a:lstStyle/>
          <a:p>
            <a:pPr marL="285750" indent="-285750" algn="l" fontAlgn="base">
              <a:buFont typeface="Arial" panose="020B0604020202020204" pitchFamily="34" charset="0"/>
              <a:buChar char="•"/>
            </a:pPr>
            <a:r>
              <a:rPr lang="en-GB" b="0" i="0" dirty="0">
                <a:solidFill>
                  <a:schemeClr val="accent1"/>
                </a:solidFill>
                <a:effectLst/>
                <a:latin typeface="Century Gothic" panose="020B0502020202020204" pitchFamily="34" charset="0"/>
              </a:rPr>
              <a:t>The agar is depleted of nutrients which are required for the bacteria to grow, </a:t>
            </a:r>
            <a:r>
              <a:rPr lang="en-GB" b="0" i="0" u="sng" dirty="0">
                <a:solidFill>
                  <a:schemeClr val="accent1"/>
                </a:solidFill>
                <a:effectLst/>
                <a:latin typeface="Century Gothic" panose="020B0502020202020204" pitchFamily="34" charset="0"/>
              </a:rPr>
              <a:t>so</a:t>
            </a:r>
            <a:r>
              <a:rPr lang="en-GB" b="0" i="0" dirty="0">
                <a:solidFill>
                  <a:schemeClr val="accent1"/>
                </a:solidFill>
                <a:effectLst/>
                <a:latin typeface="Century Gothic" panose="020B0502020202020204" pitchFamily="34" charset="0"/>
              </a:rPr>
              <a:t> less bacteria are growing</a:t>
            </a:r>
          </a:p>
          <a:p>
            <a:pPr marL="285750" indent="-285750" algn="l" fontAlgn="base">
              <a:buFont typeface="Arial" panose="020B0604020202020204" pitchFamily="34" charset="0"/>
              <a:buChar char="•"/>
            </a:pPr>
            <a:endParaRPr lang="en-GB" dirty="0">
              <a:solidFill>
                <a:schemeClr val="accent1"/>
              </a:solidFill>
              <a:latin typeface="Century Gothic" panose="020B0502020202020204" pitchFamily="34" charset="0"/>
            </a:endParaRPr>
          </a:p>
          <a:p>
            <a:pPr marL="285750" indent="-285750" algn="l" fontAlgn="base">
              <a:buFont typeface="Arial" panose="020B0604020202020204" pitchFamily="34" charset="0"/>
              <a:buChar char="•"/>
            </a:pPr>
            <a:r>
              <a:rPr lang="en-GB" b="0" i="0" dirty="0">
                <a:solidFill>
                  <a:schemeClr val="accent1"/>
                </a:solidFill>
                <a:effectLst/>
                <a:latin typeface="Century Gothic" panose="020B0502020202020204" pitchFamily="34" charset="0"/>
              </a:rPr>
              <a:t>During this phase, the number of bacteria being produced is the same as the number dying so there is no overall growth in the number of bacterium</a:t>
            </a:r>
          </a:p>
        </p:txBody>
      </p:sp>
    </p:spTree>
    <p:extLst>
      <p:ext uri="{BB962C8B-B14F-4D97-AF65-F5344CB8AC3E}">
        <p14:creationId xmlns:p14="http://schemas.microsoft.com/office/powerpoint/2010/main" val="470343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F9A3-E850-2C01-5A53-E57A14F041F9}"/>
              </a:ext>
            </a:extLst>
          </p:cNvPr>
          <p:cNvSpPr>
            <a:spLocks noGrp="1"/>
          </p:cNvSpPr>
          <p:nvPr>
            <p:ph type="title"/>
          </p:nvPr>
        </p:nvSpPr>
        <p:spPr/>
        <p:txBody>
          <a:bodyPr/>
          <a:lstStyle/>
          <a:p>
            <a:r>
              <a:rPr lang="en-GB" dirty="0">
                <a:latin typeface="Century Gothic" panose="020B0502020202020204" pitchFamily="34" charset="0"/>
              </a:rPr>
              <a:t>Risk Assessment</a:t>
            </a:r>
          </a:p>
        </p:txBody>
      </p:sp>
      <p:pic>
        <p:nvPicPr>
          <p:cNvPr id="4" name="Picture 3" descr="A close-up of a hazard warning sign&#10;&#10;Description automatically generated">
            <a:extLst>
              <a:ext uri="{FF2B5EF4-FFF2-40B4-BE49-F238E27FC236}">
                <a16:creationId xmlns:a16="http://schemas.microsoft.com/office/drawing/2014/main" id="{4FE1AD93-F41B-A3FE-9847-6B57A850C759}"/>
              </a:ext>
            </a:extLst>
          </p:cNvPr>
          <p:cNvPicPr>
            <a:picLocks noChangeAspect="1"/>
          </p:cNvPicPr>
          <p:nvPr/>
        </p:nvPicPr>
        <p:blipFill>
          <a:blip r:embed="rId2"/>
          <a:stretch>
            <a:fillRect/>
          </a:stretch>
        </p:blipFill>
        <p:spPr>
          <a:xfrm>
            <a:off x="3205565" y="901876"/>
            <a:ext cx="8183923" cy="5776887"/>
          </a:xfrm>
          <a:prstGeom prst="rect">
            <a:avLst/>
          </a:prstGeom>
          <a:ln>
            <a:solidFill>
              <a:schemeClr val="tx1"/>
            </a:solidFill>
          </a:ln>
        </p:spPr>
      </p:pic>
      <p:sp>
        <p:nvSpPr>
          <p:cNvPr id="6" name="TextBox 5">
            <a:extLst>
              <a:ext uri="{FF2B5EF4-FFF2-40B4-BE49-F238E27FC236}">
                <a16:creationId xmlns:a16="http://schemas.microsoft.com/office/drawing/2014/main" id="{E809547E-6DAF-EFB4-CC21-E0B611F8FBA2}"/>
              </a:ext>
            </a:extLst>
          </p:cNvPr>
          <p:cNvSpPr txBox="1"/>
          <p:nvPr/>
        </p:nvSpPr>
        <p:spPr>
          <a:xfrm>
            <a:off x="451412" y="886785"/>
            <a:ext cx="2488558" cy="2585323"/>
          </a:xfrm>
          <a:prstGeom prst="rect">
            <a:avLst/>
          </a:prstGeom>
          <a:noFill/>
        </p:spPr>
        <p:txBody>
          <a:bodyPr wrap="square">
            <a:spAutoFit/>
          </a:bodyPr>
          <a:lstStyle/>
          <a:p>
            <a:pPr marL="342900" indent="-342900">
              <a:buFont typeface="Arial" panose="020B0604020202020204" pitchFamily="34" charset="0"/>
              <a:buChar char="•"/>
            </a:pPr>
            <a:r>
              <a:rPr lang="en-GB" sz="1800" b="1" i="0" dirty="0">
                <a:solidFill>
                  <a:srgbClr val="000000"/>
                </a:solidFill>
                <a:effectLst/>
                <a:latin typeface="Century Gothic" panose="020B0502020202020204" pitchFamily="34" charset="0"/>
              </a:rPr>
              <a:t>A risk assessment </a:t>
            </a:r>
            <a:r>
              <a:rPr lang="en-GB" sz="18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endParaRPr lang="en-GB" dirty="0">
              <a:solidFill>
                <a:srgbClr val="000000"/>
              </a:solidFill>
              <a:latin typeface="Century Gothic" panose="020B0502020202020204" pitchFamily="34" charset="0"/>
            </a:endParaRPr>
          </a:p>
          <a:p>
            <a:pPr marL="342900" indent="-342900">
              <a:buFont typeface="Arial" panose="020B0604020202020204" pitchFamily="34" charset="0"/>
              <a:buChar char="•"/>
            </a:pPr>
            <a:endParaRPr lang="en-GB" sz="18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800" dirty="0">
                <a:solidFill>
                  <a:srgbClr val="000000"/>
                </a:solidFill>
                <a:latin typeface="Century Gothic" panose="020B0502020202020204" pitchFamily="34" charset="0"/>
              </a:rPr>
              <a:t>The template risk assessment can be </a:t>
            </a:r>
            <a:r>
              <a:rPr lang="en-GB" sz="1800" dirty="0">
                <a:latin typeface="Century Gothic" panose="020B0502020202020204" pitchFamily="34" charset="0"/>
              </a:rPr>
              <a:t>found </a:t>
            </a:r>
            <a:r>
              <a:rPr lang="en-GB" sz="18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800" dirty="0">
                <a:latin typeface="Century Gothic" panose="020B0502020202020204" pitchFamily="34" charset="0"/>
              </a:rPr>
              <a:t>.</a:t>
            </a:r>
            <a:endParaRPr lang="en-GB" sz="1800" b="0" i="0" dirty="0">
              <a:effectLst/>
              <a:latin typeface="Century Gothic" panose="020B0502020202020204" pitchFamily="34" charset="0"/>
            </a:endParaRPr>
          </a:p>
        </p:txBody>
      </p:sp>
    </p:spTree>
    <p:extLst>
      <p:ext uri="{BB962C8B-B14F-4D97-AF65-F5344CB8AC3E}">
        <p14:creationId xmlns:p14="http://schemas.microsoft.com/office/powerpoint/2010/main" val="413097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18DE-647A-1556-4F82-D63DC3E1C757}"/>
              </a:ext>
            </a:extLst>
          </p:cNvPr>
          <p:cNvSpPr>
            <a:spLocks noGrp="1"/>
          </p:cNvSpPr>
          <p:nvPr>
            <p:ph type="title"/>
          </p:nvPr>
        </p:nvSpPr>
        <p:spPr/>
        <p:txBody>
          <a:bodyPr/>
          <a:lstStyle/>
          <a:p>
            <a:r>
              <a:rPr lang="en-GB">
                <a:latin typeface="Century Gothic" panose="020B0502020202020204" pitchFamily="34" charset="0"/>
              </a:rPr>
              <a:t>Practical Activity</a:t>
            </a:r>
            <a:endParaRPr lang="en-GB" dirty="0">
              <a:latin typeface="Century Gothic" panose="020B0502020202020204" pitchFamily="34" charset="0"/>
            </a:endParaRPr>
          </a:p>
        </p:txBody>
      </p:sp>
      <p:sp>
        <p:nvSpPr>
          <p:cNvPr id="3" name="TextBox 2">
            <a:extLst>
              <a:ext uri="{FF2B5EF4-FFF2-40B4-BE49-F238E27FC236}">
                <a16:creationId xmlns:a16="http://schemas.microsoft.com/office/drawing/2014/main" id="{9610226E-A12D-814A-C246-9385B73071CF}"/>
              </a:ext>
            </a:extLst>
          </p:cNvPr>
          <p:cNvSpPr txBox="1"/>
          <p:nvPr/>
        </p:nvSpPr>
        <p:spPr>
          <a:xfrm>
            <a:off x="478287" y="885828"/>
            <a:ext cx="10869561" cy="3293209"/>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This lesson contains a practical activity (either a whole class activity or a demonstration)</a:t>
            </a:r>
            <a:endParaRPr lang="en-US" sz="16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600" b="1" i="0" dirty="0">
                <a:solidFill>
                  <a:srgbClr val="000000"/>
                </a:solidFill>
                <a:effectLst/>
                <a:latin typeface="Century Gothic" panose="020B0502020202020204" pitchFamily="34" charset="0"/>
              </a:rPr>
              <a:t>A risk assessment </a:t>
            </a:r>
            <a:r>
              <a:rPr lang="en-GB" sz="16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r>
              <a:rPr lang="en-GB" sz="1600" dirty="0">
                <a:solidFill>
                  <a:srgbClr val="000000"/>
                </a:solidFill>
                <a:latin typeface="Century Gothic" panose="020B0502020202020204" pitchFamily="34" charset="0"/>
              </a:rPr>
              <a:t>The template risk assessment can be </a:t>
            </a:r>
            <a:r>
              <a:rPr lang="en-GB" sz="1600" dirty="0">
                <a:latin typeface="Century Gothic" panose="020B0502020202020204" pitchFamily="34" charset="0"/>
              </a:rPr>
              <a:t>found </a:t>
            </a:r>
            <a:r>
              <a:rPr lang="en-GB" sz="16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600" dirty="0">
                <a:latin typeface="Century Gothic" panose="020B0502020202020204" pitchFamily="34" charset="0"/>
              </a:rPr>
              <a:t>.</a:t>
            </a:r>
            <a:endParaRPr lang="en-GB" sz="1600" b="0" i="0" dirty="0">
              <a:effectLst/>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be specific to the class involved and written only by the teaching member of staff</a:t>
            </a:r>
            <a:endParaRPr lang="en-GB" sz="1600" dirty="0">
              <a:solidFill>
                <a:srgbClr val="000000"/>
              </a:solidFill>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refer to the current CLEAPSS </a:t>
            </a:r>
            <a:r>
              <a:rPr lang="en-GB" sz="1600" b="1" i="0" dirty="0" err="1">
                <a:solidFill>
                  <a:srgbClr val="000000"/>
                </a:solidFill>
                <a:effectLst/>
                <a:latin typeface="Century Gothic" panose="020B0502020202020204" pitchFamily="34" charset="0"/>
              </a:rPr>
              <a:t>Hazcards</a:t>
            </a:r>
            <a:r>
              <a:rPr lang="en-GB" sz="1600" b="0" i="0" dirty="0">
                <a:solidFill>
                  <a:srgbClr val="000000"/>
                </a:solidFill>
                <a:effectLst/>
                <a:latin typeface="Century Gothic" panose="020B0502020202020204" pitchFamily="34" charset="0"/>
              </a:rPr>
              <a:t> for all chemicals used in the practical for safety and disposal notes. </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A list of chemicals used can be found in the Practical Guide</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It is good practice for students to wear safety spectacles during all class practicals and demonstrations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a:extLst>
              <a:ext uri="{FF2B5EF4-FFF2-40B4-BE49-F238E27FC236}">
                <a16:creationId xmlns:a16="http://schemas.microsoft.com/office/drawing/2014/main" id="{3F8266AC-5E7E-51F0-0D97-FFC63321C383}"/>
              </a:ext>
            </a:extLst>
          </p:cNvPr>
          <p:cNvPicPr>
            <a:picLocks noChangeAspect="1"/>
          </p:cNvPicPr>
          <p:nvPr/>
        </p:nvPicPr>
        <p:blipFill>
          <a:blip r:embed="rId4"/>
          <a:stretch>
            <a:fillRect/>
          </a:stretch>
        </p:blipFill>
        <p:spPr>
          <a:xfrm>
            <a:off x="7327894" y="3866231"/>
            <a:ext cx="4029917" cy="2850330"/>
          </a:xfrm>
          <a:prstGeom prst="rect">
            <a:avLst/>
          </a:prstGeom>
          <a:ln>
            <a:solidFill>
              <a:schemeClr val="tx1"/>
            </a:solidFill>
          </a:ln>
        </p:spPr>
      </p:pic>
    </p:spTree>
    <p:extLst>
      <p:ext uri="{BB962C8B-B14F-4D97-AF65-F5344CB8AC3E}">
        <p14:creationId xmlns:p14="http://schemas.microsoft.com/office/powerpoint/2010/main" val="2558244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p:txBody>
          <a:bodyPr/>
          <a:lstStyle/>
          <a:p>
            <a:r>
              <a:rPr lang="en-US" dirty="0">
                <a:latin typeface="Century Gothic" panose="020B0502020202020204" pitchFamily="34" charset="0"/>
              </a:rPr>
              <a:t>Growth of Bacteria Practical</a:t>
            </a:r>
          </a:p>
        </p:txBody>
      </p:sp>
      <p:sp>
        <p:nvSpPr>
          <p:cNvPr id="3" name="TextBox 2">
            <a:extLst>
              <a:ext uri="{FF2B5EF4-FFF2-40B4-BE49-F238E27FC236}">
                <a16:creationId xmlns:a16="http://schemas.microsoft.com/office/drawing/2014/main" id="{D8C055AC-EBD6-F04D-A144-AF4CE08268B0}"/>
              </a:ext>
            </a:extLst>
          </p:cNvPr>
          <p:cNvSpPr txBox="1"/>
          <p:nvPr/>
        </p:nvSpPr>
        <p:spPr>
          <a:xfrm>
            <a:off x="407265" y="819564"/>
            <a:ext cx="5825094" cy="2308324"/>
          </a:xfrm>
          <a:prstGeom prst="rect">
            <a:avLst/>
          </a:prstGeom>
          <a:noFill/>
        </p:spPr>
        <p:txBody>
          <a:bodyPr wrap="square" rtlCol="0">
            <a:spAutoFit/>
          </a:bodyPr>
          <a:lstStyle/>
          <a:p>
            <a:r>
              <a:rPr lang="en-GB" sz="2400" dirty="0">
                <a:latin typeface="Century Gothic" panose="020B0502020202020204" pitchFamily="34" charset="0"/>
              </a:rPr>
              <a:t>Follow the instructions on the practical sheet to carry out the experiment and answer the questions.</a:t>
            </a:r>
          </a:p>
          <a:p>
            <a:endParaRPr lang="en-GB" sz="2400" dirty="0">
              <a:latin typeface="Century Gothic" panose="020B0502020202020204" pitchFamily="34" charset="0"/>
            </a:endParaRPr>
          </a:p>
          <a:p>
            <a:endParaRPr lang="en-US" sz="2400" dirty="0"/>
          </a:p>
          <a:p>
            <a:endParaRPr lang="en-US" sz="2400" dirty="0"/>
          </a:p>
        </p:txBody>
      </p:sp>
      <p:pic>
        <p:nvPicPr>
          <p:cNvPr id="5" name="Picture 4" descr="A hand holding a clear glass&#10;&#10;Description automatically generated with low confidence">
            <a:extLst>
              <a:ext uri="{FF2B5EF4-FFF2-40B4-BE49-F238E27FC236}">
                <a16:creationId xmlns:a16="http://schemas.microsoft.com/office/drawing/2014/main" id="{860FA08B-5731-9846-994C-C79A84BE20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915" y="182341"/>
            <a:ext cx="4045085" cy="4045085"/>
          </a:xfrm>
          <a:prstGeom prst="rect">
            <a:avLst/>
          </a:prstGeom>
        </p:spPr>
      </p:pic>
    </p:spTree>
    <p:extLst>
      <p:ext uri="{BB962C8B-B14F-4D97-AF65-F5344CB8AC3E}">
        <p14:creationId xmlns:p14="http://schemas.microsoft.com/office/powerpoint/2010/main" val="408376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63734" y="3756761"/>
            <a:ext cx="2495550" cy="2381250"/>
          </a:xfrm>
          <a:prstGeom prst="rect">
            <a:avLst/>
          </a:prstGeom>
        </p:spPr>
      </p:pic>
      <p:sp>
        <p:nvSpPr>
          <p:cNvPr id="6" name="TextBox 5"/>
          <p:cNvSpPr txBox="1"/>
          <p:nvPr/>
        </p:nvSpPr>
        <p:spPr>
          <a:xfrm>
            <a:off x="318435" y="6168763"/>
            <a:ext cx="2299063" cy="646331"/>
          </a:xfrm>
          <a:prstGeom prst="rect">
            <a:avLst/>
          </a:prstGeom>
          <a:noFill/>
        </p:spPr>
        <p:txBody>
          <a:bodyPr wrap="square" rtlCol="0">
            <a:spAutoFit/>
          </a:bodyPr>
          <a:lstStyle/>
          <a:p>
            <a:r>
              <a:rPr lang="en-GB" b="1" dirty="0">
                <a:latin typeface="Century Gothic" panose="020B0502020202020204" pitchFamily="34" charset="0"/>
              </a:rPr>
              <a:t>Pseudomonas bacteria</a:t>
            </a:r>
          </a:p>
        </p:txBody>
      </p:sp>
      <p:sp>
        <p:nvSpPr>
          <p:cNvPr id="8" name="TextBox 7"/>
          <p:cNvSpPr txBox="1"/>
          <p:nvPr/>
        </p:nvSpPr>
        <p:spPr>
          <a:xfrm>
            <a:off x="3135406" y="6144671"/>
            <a:ext cx="2299063" cy="646331"/>
          </a:xfrm>
          <a:prstGeom prst="rect">
            <a:avLst/>
          </a:prstGeom>
          <a:noFill/>
        </p:spPr>
        <p:txBody>
          <a:bodyPr wrap="square" rtlCol="0">
            <a:spAutoFit/>
          </a:bodyPr>
          <a:lstStyle/>
          <a:p>
            <a:r>
              <a:rPr lang="en-GB" b="1" dirty="0">
                <a:latin typeface="Century Gothic" panose="020B0502020202020204" pitchFamily="34" charset="0"/>
              </a:rPr>
              <a:t>Staphylococcus bacteria</a:t>
            </a:r>
          </a:p>
        </p:txBody>
      </p:sp>
      <p:pic>
        <p:nvPicPr>
          <p:cNvPr id="9" name="Picture 8"/>
          <p:cNvPicPr>
            <a:picLocks noChangeAspect="1"/>
          </p:cNvPicPr>
          <p:nvPr/>
        </p:nvPicPr>
        <p:blipFill>
          <a:blip r:embed="rId4"/>
          <a:stretch>
            <a:fillRect/>
          </a:stretch>
        </p:blipFill>
        <p:spPr>
          <a:xfrm>
            <a:off x="8641625" y="719999"/>
            <a:ext cx="2615457" cy="2149258"/>
          </a:xfrm>
          <a:prstGeom prst="rect">
            <a:avLst/>
          </a:prstGeom>
        </p:spPr>
      </p:pic>
      <p:sp>
        <p:nvSpPr>
          <p:cNvPr id="10" name="TextBox 9"/>
          <p:cNvSpPr txBox="1"/>
          <p:nvPr/>
        </p:nvSpPr>
        <p:spPr>
          <a:xfrm>
            <a:off x="8641625" y="2869257"/>
            <a:ext cx="2299063" cy="646331"/>
          </a:xfrm>
          <a:prstGeom prst="rect">
            <a:avLst/>
          </a:prstGeom>
          <a:noFill/>
        </p:spPr>
        <p:txBody>
          <a:bodyPr wrap="square" rtlCol="0">
            <a:spAutoFit/>
          </a:bodyPr>
          <a:lstStyle/>
          <a:p>
            <a:r>
              <a:rPr lang="en-GB" b="1" dirty="0">
                <a:latin typeface="Century Gothic" panose="020B0502020202020204" pitchFamily="34" charset="0"/>
              </a:rPr>
              <a:t>Candida yeast (fungus)</a:t>
            </a:r>
          </a:p>
        </p:txBody>
      </p:sp>
      <p:pic>
        <p:nvPicPr>
          <p:cNvPr id="11" name="Picture 10"/>
          <p:cNvPicPr>
            <a:picLocks noChangeAspect="1"/>
          </p:cNvPicPr>
          <p:nvPr/>
        </p:nvPicPr>
        <p:blipFill>
          <a:blip r:embed="rId5"/>
          <a:stretch>
            <a:fillRect/>
          </a:stretch>
        </p:blipFill>
        <p:spPr>
          <a:xfrm>
            <a:off x="5708821" y="3755572"/>
            <a:ext cx="2443388" cy="2326105"/>
          </a:xfrm>
          <a:prstGeom prst="rect">
            <a:avLst/>
          </a:prstGeom>
        </p:spPr>
      </p:pic>
      <p:sp>
        <p:nvSpPr>
          <p:cNvPr id="12" name="TextBox 11"/>
          <p:cNvSpPr txBox="1"/>
          <p:nvPr/>
        </p:nvSpPr>
        <p:spPr>
          <a:xfrm>
            <a:off x="5780983" y="6192480"/>
            <a:ext cx="2299063" cy="369332"/>
          </a:xfrm>
          <a:prstGeom prst="rect">
            <a:avLst/>
          </a:prstGeom>
          <a:noFill/>
        </p:spPr>
        <p:txBody>
          <a:bodyPr wrap="square" rtlCol="0">
            <a:spAutoFit/>
          </a:bodyPr>
          <a:lstStyle/>
          <a:p>
            <a:r>
              <a:rPr lang="en-GB" b="1" dirty="0" err="1">
                <a:latin typeface="Century Gothic" panose="020B0502020202020204" pitchFamily="34" charset="0"/>
              </a:rPr>
              <a:t>Serratia</a:t>
            </a:r>
            <a:r>
              <a:rPr lang="en-GB" b="1" dirty="0">
                <a:latin typeface="Century Gothic" panose="020B0502020202020204" pitchFamily="34" charset="0"/>
              </a:rPr>
              <a:t> bacteria</a:t>
            </a:r>
          </a:p>
        </p:txBody>
      </p:sp>
      <p:pic>
        <p:nvPicPr>
          <p:cNvPr id="13" name="Picture 12"/>
          <p:cNvPicPr>
            <a:picLocks noChangeAspect="1"/>
          </p:cNvPicPr>
          <p:nvPr/>
        </p:nvPicPr>
        <p:blipFill>
          <a:blip r:embed="rId6"/>
          <a:stretch>
            <a:fillRect/>
          </a:stretch>
        </p:blipFill>
        <p:spPr>
          <a:xfrm>
            <a:off x="3019734" y="3830277"/>
            <a:ext cx="2476524" cy="2268704"/>
          </a:xfrm>
          <a:prstGeom prst="rect">
            <a:avLst/>
          </a:prstGeom>
        </p:spPr>
      </p:pic>
      <p:pic>
        <p:nvPicPr>
          <p:cNvPr id="14" name="Picture 13"/>
          <p:cNvPicPr>
            <a:picLocks noChangeAspect="1"/>
          </p:cNvPicPr>
          <p:nvPr/>
        </p:nvPicPr>
        <p:blipFill>
          <a:blip r:embed="rId7"/>
          <a:stretch>
            <a:fillRect/>
          </a:stretch>
        </p:blipFill>
        <p:spPr>
          <a:xfrm flipH="1">
            <a:off x="8428751" y="3763190"/>
            <a:ext cx="3041207" cy="2201779"/>
          </a:xfrm>
          <a:prstGeom prst="rect">
            <a:avLst/>
          </a:prstGeom>
        </p:spPr>
      </p:pic>
      <p:sp>
        <p:nvSpPr>
          <p:cNvPr id="15" name="TextBox 14"/>
          <p:cNvSpPr txBox="1"/>
          <p:nvPr/>
        </p:nvSpPr>
        <p:spPr>
          <a:xfrm>
            <a:off x="8799824" y="6081677"/>
            <a:ext cx="2299063" cy="646331"/>
          </a:xfrm>
          <a:prstGeom prst="rect">
            <a:avLst/>
          </a:prstGeom>
          <a:noFill/>
        </p:spPr>
        <p:txBody>
          <a:bodyPr wrap="square" rtlCol="0">
            <a:spAutoFit/>
          </a:bodyPr>
          <a:lstStyle/>
          <a:p>
            <a:r>
              <a:rPr lang="en-GB" b="1" dirty="0">
                <a:latin typeface="Century Gothic" panose="020B0502020202020204" pitchFamily="34" charset="0"/>
              </a:rPr>
              <a:t>Streptococcus bacteria</a:t>
            </a:r>
          </a:p>
        </p:txBody>
      </p:sp>
      <p:sp>
        <p:nvSpPr>
          <p:cNvPr id="2" name="Title 1">
            <a:extLst>
              <a:ext uri="{FF2B5EF4-FFF2-40B4-BE49-F238E27FC236}">
                <a16:creationId xmlns:a16="http://schemas.microsoft.com/office/drawing/2014/main" id="{1695C029-D735-4033-A19F-983DAB453CB5}"/>
              </a:ext>
            </a:extLst>
          </p:cNvPr>
          <p:cNvSpPr>
            <a:spLocks noGrp="1"/>
          </p:cNvSpPr>
          <p:nvPr>
            <p:ph type="title"/>
          </p:nvPr>
        </p:nvSpPr>
        <p:spPr/>
        <p:txBody>
          <a:bodyPr/>
          <a:lstStyle/>
          <a:p>
            <a:r>
              <a:rPr lang="en-GB" dirty="0">
                <a:latin typeface="Century Gothic" panose="020B0502020202020204" pitchFamily="34" charset="0"/>
              </a:rPr>
              <a:t>Common microorganisms</a:t>
            </a:r>
          </a:p>
        </p:txBody>
      </p:sp>
      <p:sp>
        <p:nvSpPr>
          <p:cNvPr id="16" name="TextBox 15">
            <a:extLst>
              <a:ext uri="{FF2B5EF4-FFF2-40B4-BE49-F238E27FC236}">
                <a16:creationId xmlns:a16="http://schemas.microsoft.com/office/drawing/2014/main" id="{C0327064-BE7C-41C6-999D-B76780B3B224}"/>
              </a:ext>
            </a:extLst>
          </p:cNvPr>
          <p:cNvSpPr txBox="1"/>
          <p:nvPr/>
        </p:nvSpPr>
        <p:spPr>
          <a:xfrm>
            <a:off x="407265" y="819564"/>
            <a:ext cx="5825094" cy="2308324"/>
          </a:xfrm>
          <a:prstGeom prst="rect">
            <a:avLst/>
          </a:prstGeom>
          <a:noFill/>
        </p:spPr>
        <p:txBody>
          <a:bodyPr wrap="square" rtlCol="0">
            <a:spAutoFit/>
          </a:bodyPr>
          <a:lstStyle/>
          <a:p>
            <a:r>
              <a:rPr lang="en-GB" sz="2400" dirty="0">
                <a:latin typeface="Century Gothic" panose="020B0502020202020204" pitchFamily="34" charset="0"/>
              </a:rPr>
              <a:t>Use the following pictures to identify any of these common microorganisms on your agar plate.</a:t>
            </a:r>
          </a:p>
          <a:p>
            <a:endParaRPr lang="en-GB" sz="2400" dirty="0">
              <a:latin typeface="Century Gothic" panose="020B0502020202020204" pitchFamily="34" charset="0"/>
            </a:endParaRPr>
          </a:p>
          <a:p>
            <a:endParaRPr lang="en-US" sz="2400" dirty="0">
              <a:latin typeface="Century Gothic" panose="020B0502020202020204" pitchFamily="34" charset="0"/>
            </a:endParaRPr>
          </a:p>
          <a:p>
            <a:endParaRPr lang="en-US" sz="2400" dirty="0">
              <a:latin typeface="Century Gothic" panose="020B0502020202020204" pitchFamily="34" charset="0"/>
            </a:endParaRPr>
          </a:p>
        </p:txBody>
      </p:sp>
    </p:spTree>
    <p:extLst>
      <p:ext uri="{BB962C8B-B14F-4D97-AF65-F5344CB8AC3E}">
        <p14:creationId xmlns:p14="http://schemas.microsoft.com/office/powerpoint/2010/main" val="1371415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903019"/>
            <a:ext cx="10358154" cy="5601533"/>
          </a:xfrm>
          <a:prstGeom prst="rect">
            <a:avLst/>
          </a:prstGeom>
          <a:noFill/>
        </p:spPr>
        <p:txBody>
          <a:bodyPr wrap="square" lIns="0" tIns="0" rIns="0" bIns="0" rtlCol="0">
            <a:spAutoFit/>
          </a:bodyPr>
          <a:lstStyle/>
          <a:p>
            <a:pPr marL="457200" indent="-457200">
              <a:buFont typeface="+mj-lt"/>
              <a:buAutoNum type="arabicPeriod"/>
            </a:pPr>
            <a:r>
              <a:rPr lang="en-GB" sz="2400" dirty="0">
                <a:latin typeface="Century Gothic" panose="020B0502020202020204" pitchFamily="34" charset="0"/>
              </a:rPr>
              <a:t>Which best explains the purpose of this investigation?</a:t>
            </a:r>
          </a:p>
          <a:p>
            <a:pPr marL="457200" indent="-457200">
              <a:buFont typeface="Wingdings" pitchFamily="2" charset="2"/>
              <a:buChar char="q"/>
            </a:pPr>
            <a:r>
              <a:rPr lang="en-GB" sz="2400" dirty="0">
                <a:latin typeface="Century Gothic" panose="020B0502020202020204" pitchFamily="34" charset="0"/>
              </a:rPr>
              <a:t>To look at how best to make bacteria grow to spread disease</a:t>
            </a:r>
          </a:p>
          <a:p>
            <a:pPr marL="457200" indent="-457200">
              <a:buFont typeface="Wingdings" pitchFamily="2" charset="2"/>
              <a:buChar char="q"/>
            </a:pPr>
            <a:r>
              <a:rPr lang="en-GB" sz="2400" dirty="0">
                <a:latin typeface="Century Gothic" panose="020B0502020202020204" pitchFamily="34" charset="0"/>
              </a:rPr>
              <a:t>To  ensure no bacteria is allowed to grow</a:t>
            </a:r>
          </a:p>
          <a:p>
            <a:pPr marL="457200" indent="-457200">
              <a:buFont typeface="Wingdings" pitchFamily="2" charset="2"/>
              <a:buChar char="q"/>
            </a:pPr>
            <a:r>
              <a:rPr lang="en-GB" sz="2400" dirty="0">
                <a:latin typeface="Century Gothic" panose="020B0502020202020204" pitchFamily="34" charset="0"/>
              </a:rPr>
              <a:t>To determine the location with the most/fewest microorganisms</a:t>
            </a:r>
          </a:p>
          <a:p>
            <a:endParaRPr lang="en-GB" sz="2400" dirty="0">
              <a:latin typeface="Century Gothic" panose="020B0502020202020204" pitchFamily="34" charset="0"/>
            </a:endParaRPr>
          </a:p>
          <a:p>
            <a:pPr marL="457200" indent="-457200"/>
            <a:r>
              <a:rPr lang="en-GB" sz="2400" dirty="0">
                <a:latin typeface="Century Gothic" panose="020B0502020202020204" pitchFamily="34" charset="0"/>
              </a:rPr>
              <a:t>2. 	Which is a feature of the aseptic technique?</a:t>
            </a:r>
          </a:p>
          <a:p>
            <a:pPr marL="457200" indent="-457200">
              <a:buFont typeface="Wingdings" pitchFamily="2" charset="2"/>
              <a:buChar char="q"/>
            </a:pPr>
            <a:r>
              <a:rPr lang="en-GB" sz="2400" dirty="0">
                <a:latin typeface="Century Gothic" panose="020B0502020202020204" pitchFamily="34" charset="0"/>
              </a:rPr>
              <a:t>Ensuring there are no nutrients in the agar medium</a:t>
            </a:r>
          </a:p>
          <a:p>
            <a:pPr marL="457200" indent="-457200">
              <a:buFont typeface="Wingdings" pitchFamily="2" charset="2"/>
              <a:buChar char="q"/>
            </a:pPr>
            <a:r>
              <a:rPr lang="en-GB" sz="2400" dirty="0">
                <a:latin typeface="Century Gothic" panose="020B0502020202020204" pitchFamily="34" charset="0"/>
              </a:rPr>
              <a:t>Ensuring there is no contamination in the agar medium</a:t>
            </a:r>
          </a:p>
          <a:p>
            <a:pPr marL="457200" indent="-457200">
              <a:buFont typeface="Wingdings" pitchFamily="2" charset="2"/>
              <a:buChar char="q"/>
            </a:pPr>
            <a:r>
              <a:rPr lang="en-GB" sz="2400" dirty="0">
                <a:latin typeface="Century Gothic" panose="020B0502020202020204" pitchFamily="34" charset="0"/>
              </a:rPr>
              <a:t>Ensuring that oxygen is not allowed in to the agar medium</a:t>
            </a:r>
          </a:p>
          <a:p>
            <a:endParaRPr lang="en-GB" sz="2400" dirty="0">
              <a:latin typeface="Century Gothic" panose="020B0502020202020204" pitchFamily="34" charset="0"/>
            </a:endParaRPr>
          </a:p>
          <a:p>
            <a:r>
              <a:rPr lang="en-GB" sz="2400" dirty="0">
                <a:latin typeface="Century Gothic" panose="020B0502020202020204" pitchFamily="34" charset="0"/>
              </a:rPr>
              <a:t>3. Why is the plate incubated at  25</a:t>
            </a:r>
            <a:r>
              <a:rPr lang="en-GB" sz="2400" baseline="30000" dirty="0">
                <a:latin typeface="Century Gothic" panose="020B0502020202020204" pitchFamily="34" charset="0"/>
              </a:rPr>
              <a:t>o</a:t>
            </a:r>
            <a:r>
              <a:rPr lang="en-GB" sz="2400" dirty="0">
                <a:latin typeface="Century Gothic" panose="020B0502020202020204" pitchFamily="34" charset="0"/>
              </a:rPr>
              <a:t>C?</a:t>
            </a:r>
          </a:p>
          <a:p>
            <a:pPr marL="457200" indent="-457200">
              <a:buFont typeface="Wingdings" pitchFamily="2" charset="2"/>
              <a:buChar char="q"/>
            </a:pPr>
            <a:r>
              <a:rPr lang="en-GB" sz="2400" dirty="0">
                <a:latin typeface="Century Gothic" panose="020B0502020202020204" pitchFamily="34" charset="0"/>
              </a:rPr>
              <a:t>To kill all bacteria</a:t>
            </a:r>
          </a:p>
          <a:p>
            <a:pPr marL="457200" indent="-457200">
              <a:buFont typeface="Wingdings" pitchFamily="2" charset="2"/>
              <a:buChar char="q"/>
            </a:pPr>
            <a:r>
              <a:rPr lang="en-GB" sz="2400" dirty="0">
                <a:latin typeface="Century Gothic" panose="020B0502020202020204" pitchFamily="34" charset="0"/>
              </a:rPr>
              <a:t>To minimise the risk of dangerous microorganisms from growing </a:t>
            </a:r>
          </a:p>
          <a:p>
            <a:pPr marL="457200" indent="-457200">
              <a:buFont typeface="Wingdings" pitchFamily="2" charset="2"/>
              <a:buChar char="q"/>
            </a:pPr>
            <a:r>
              <a:rPr lang="en-GB" sz="2400" dirty="0">
                <a:latin typeface="Century Gothic" panose="020B0502020202020204" pitchFamily="34" charset="0"/>
              </a:rPr>
              <a:t>Bacteria will not grow at lower temperatures</a:t>
            </a:r>
          </a:p>
          <a:p>
            <a:pPr marL="457200" indent="-457200"/>
            <a:endParaRPr lang="en-GB" sz="2800" dirty="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p:txBody>
          <a:bodyPr>
            <a:normAutofit/>
          </a:bodyPr>
          <a:lstStyle/>
          <a:p>
            <a:r>
              <a:rPr lang="en-GB" dirty="0">
                <a:latin typeface="Century Gothic" panose="020B0502020202020204" pitchFamily="34" charset="0"/>
              </a:rPr>
              <a:t>Answer the questions below.</a:t>
            </a:r>
          </a:p>
        </p:txBody>
      </p:sp>
      <p:sp>
        <p:nvSpPr>
          <p:cNvPr id="25" name="TextBox 15">
            <a:extLst>
              <a:ext uri="{FF2B5EF4-FFF2-40B4-BE49-F238E27FC236}">
                <a16:creationId xmlns:a16="http://schemas.microsoft.com/office/drawing/2014/main" id="{9A2978FE-89EB-484D-BD59-56AD713DC92A}"/>
              </a:ext>
            </a:extLst>
          </p:cNvPr>
          <p:cNvSpPr txBox="1"/>
          <p:nvPr/>
        </p:nvSpPr>
        <p:spPr>
          <a:xfrm>
            <a:off x="377068" y="1762939"/>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26" name="TextBox 15">
            <a:extLst>
              <a:ext uri="{FF2B5EF4-FFF2-40B4-BE49-F238E27FC236}">
                <a16:creationId xmlns:a16="http://schemas.microsoft.com/office/drawing/2014/main" id="{3B4A567C-37D2-DC4E-B5E3-A0B76CD92DBC}"/>
              </a:ext>
            </a:extLst>
          </p:cNvPr>
          <p:cNvSpPr txBox="1"/>
          <p:nvPr/>
        </p:nvSpPr>
        <p:spPr>
          <a:xfrm>
            <a:off x="362320" y="3216996"/>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27" name="TextBox 15">
            <a:extLst>
              <a:ext uri="{FF2B5EF4-FFF2-40B4-BE49-F238E27FC236}">
                <a16:creationId xmlns:a16="http://schemas.microsoft.com/office/drawing/2014/main" id="{C3415910-C1C8-CD4D-B9B2-79B579948EB4}"/>
              </a:ext>
            </a:extLst>
          </p:cNvPr>
          <p:cNvSpPr txBox="1"/>
          <p:nvPr/>
        </p:nvSpPr>
        <p:spPr>
          <a:xfrm>
            <a:off x="357327" y="5079162"/>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4263491558"/>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B3.1.4</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04852" y="1050155"/>
            <a:ext cx="10031018" cy="4801314"/>
          </a:xfrm>
          <a:prstGeom prst="rect">
            <a:avLst/>
          </a:prstGeom>
          <a:noFill/>
        </p:spPr>
        <p:txBody>
          <a:bodyPr wrap="square" lIns="0" tIns="0" rIns="0" bIns="0" rtlCol="0">
            <a:spAutoFit/>
          </a:bodyPr>
          <a:lstStyle/>
          <a:p>
            <a:r>
              <a:rPr lang="en-GB" sz="2400" b="1" dirty="0">
                <a:latin typeface="Century Gothic" panose="020B0502020202020204" pitchFamily="34" charset="0"/>
              </a:rPr>
              <a:t>Answer the questions below.</a:t>
            </a:r>
          </a:p>
          <a:p>
            <a:pPr marL="457200" indent="-457200">
              <a:buAutoNum type="arabicPeriod"/>
            </a:pPr>
            <a:r>
              <a:rPr lang="en-GB" sz="2400" dirty="0">
                <a:latin typeface="Century Gothic" panose="020B0502020202020204" pitchFamily="34" charset="0"/>
              </a:rPr>
              <a:t>Compare the sizes of eukaryotic and prokaryotic cells.</a:t>
            </a:r>
          </a:p>
          <a:p>
            <a:pPr marL="457200" indent="-457200">
              <a:buAutoNum type="arabicPeriod"/>
            </a:pPr>
            <a:endParaRPr lang="en-GB" sz="2400" dirty="0">
              <a:latin typeface="Century Gothic" panose="020B0502020202020204" pitchFamily="34" charset="0"/>
            </a:endParaRPr>
          </a:p>
          <a:p>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Describe the function of an inoculating loop.</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Explain why the aseptic technique is used.</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Name the type of cells that have genetic information stored in a nucleus.</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Name the organelle that controls the entry and exit of substances into and out of cells.</a:t>
            </a:r>
          </a:p>
        </p:txBody>
      </p:sp>
      <p:sp>
        <p:nvSpPr>
          <p:cNvPr id="9" name="TextBox 8"/>
          <p:cNvSpPr txBox="1"/>
          <p:nvPr/>
        </p:nvSpPr>
        <p:spPr>
          <a:xfrm>
            <a:off x="989999" y="1736452"/>
            <a:ext cx="10306358"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Eukaryotic cells are typically between 1-100 </a:t>
            </a:r>
            <a:r>
              <a:rPr lang="el-GR" sz="2400" b="1" dirty="0">
                <a:solidFill>
                  <a:schemeClr val="accent1"/>
                </a:solidFill>
                <a:latin typeface="Century Gothic" panose="020B0502020202020204" pitchFamily="34" charset="0"/>
              </a:rPr>
              <a:t>μ</a:t>
            </a:r>
            <a:r>
              <a:rPr lang="en-GB" sz="2400" b="1" dirty="0">
                <a:solidFill>
                  <a:schemeClr val="accent1"/>
                </a:solidFill>
                <a:latin typeface="Century Gothic" panose="020B0502020202020204" pitchFamily="34" charset="0"/>
              </a:rPr>
              <a:t>m, whereas prokaryotic cells are typically between 1-10 </a:t>
            </a:r>
            <a:r>
              <a:rPr lang="el-GR" sz="2400" b="1" dirty="0">
                <a:solidFill>
                  <a:schemeClr val="accent1"/>
                </a:solidFill>
                <a:latin typeface="Century Gothic" panose="020B0502020202020204" pitchFamily="34" charset="0"/>
              </a:rPr>
              <a:t>μ</a:t>
            </a:r>
            <a:r>
              <a:rPr lang="en-GB" sz="2400" b="1" dirty="0">
                <a:solidFill>
                  <a:schemeClr val="accent1"/>
                </a:solidFill>
                <a:latin typeface="Century Gothic" panose="020B0502020202020204" pitchFamily="34" charset="0"/>
              </a:rPr>
              <a:t>m.</a:t>
            </a:r>
          </a:p>
        </p:txBody>
      </p:sp>
      <p:sp>
        <p:nvSpPr>
          <p:cNvPr id="3" name="Title 2">
            <a:extLst>
              <a:ext uri="{FF2B5EF4-FFF2-40B4-BE49-F238E27FC236}">
                <a16:creationId xmlns:a16="http://schemas.microsoft.com/office/drawing/2014/main" id="{24C00108-A306-9E49-AD66-5067E94AA0BD}"/>
              </a:ext>
            </a:extLst>
          </p:cNvPr>
          <p:cNvSpPr>
            <a:spLocks noGrp="1"/>
          </p:cNvSpPr>
          <p:nvPr>
            <p:ph type="title"/>
          </p:nvPr>
        </p:nvSpPr>
        <p:spPr/>
        <p:txBody>
          <a:bodyPr>
            <a:normAutofit/>
          </a:bodyPr>
          <a:lstStyle/>
          <a:p>
            <a:r>
              <a:rPr lang="en-GB" u="sng" dirty="0">
                <a:latin typeface="Century Gothic" panose="020B0502020202020204" pitchFamily="34" charset="0"/>
              </a:rPr>
              <a:t>Growth of Bacteria</a:t>
            </a:r>
          </a:p>
        </p:txBody>
      </p:sp>
      <p:sp>
        <p:nvSpPr>
          <p:cNvPr id="10" name="TextBox 9"/>
          <p:cNvSpPr txBox="1"/>
          <p:nvPr/>
        </p:nvSpPr>
        <p:spPr>
          <a:xfrm>
            <a:off x="989999" y="2890377"/>
            <a:ext cx="10466895"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To transfer bacteria (or other microorganisms) to a medium.</a:t>
            </a:r>
          </a:p>
        </p:txBody>
      </p:sp>
      <p:sp>
        <p:nvSpPr>
          <p:cNvPr id="8" name="TextBox 7">
            <a:extLst>
              <a:ext uri="{FF2B5EF4-FFF2-40B4-BE49-F238E27FC236}">
                <a16:creationId xmlns:a16="http://schemas.microsoft.com/office/drawing/2014/main" id="{5156D7DA-519C-2043-A6BC-E38E546626A2}"/>
              </a:ext>
            </a:extLst>
          </p:cNvPr>
          <p:cNvSpPr txBox="1"/>
          <p:nvPr/>
        </p:nvSpPr>
        <p:spPr>
          <a:xfrm>
            <a:off x="989999" y="3609481"/>
            <a:ext cx="10170001"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To prevent contamination when preparing a culture.</a:t>
            </a:r>
          </a:p>
        </p:txBody>
      </p:sp>
      <p:pic>
        <p:nvPicPr>
          <p:cNvPr id="4" name="Picture 3">
            <a:extLst>
              <a:ext uri="{FF2B5EF4-FFF2-40B4-BE49-F238E27FC236}">
                <a16:creationId xmlns:a16="http://schemas.microsoft.com/office/drawing/2014/main" id="{0142C1AC-2CAC-3548-9EF7-598CDF8C4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9722" y="5061871"/>
            <a:ext cx="2021633" cy="2021633"/>
          </a:xfrm>
          <a:prstGeom prst="rect">
            <a:avLst/>
          </a:prstGeom>
        </p:spPr>
      </p:pic>
      <p:sp>
        <p:nvSpPr>
          <p:cNvPr id="11" name="TextBox 10">
            <a:extLst>
              <a:ext uri="{FF2B5EF4-FFF2-40B4-BE49-F238E27FC236}">
                <a16:creationId xmlns:a16="http://schemas.microsoft.com/office/drawing/2014/main" id="{6CBE1EF2-43B1-4E42-9C68-238C2C00F4DC}"/>
              </a:ext>
            </a:extLst>
          </p:cNvPr>
          <p:cNvSpPr txBox="1"/>
          <p:nvPr/>
        </p:nvSpPr>
        <p:spPr>
          <a:xfrm>
            <a:off x="966755" y="4710069"/>
            <a:ext cx="10170001"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Eukaryotic cells</a:t>
            </a:r>
          </a:p>
        </p:txBody>
      </p:sp>
      <p:sp>
        <p:nvSpPr>
          <p:cNvPr id="12" name="TextBox 11">
            <a:extLst>
              <a:ext uri="{FF2B5EF4-FFF2-40B4-BE49-F238E27FC236}">
                <a16:creationId xmlns:a16="http://schemas.microsoft.com/office/drawing/2014/main" id="{F7F755F8-E02D-F742-A92D-DA9AA5941E4E}"/>
              </a:ext>
            </a:extLst>
          </p:cNvPr>
          <p:cNvSpPr txBox="1"/>
          <p:nvPr/>
        </p:nvSpPr>
        <p:spPr>
          <a:xfrm>
            <a:off x="989998" y="5848202"/>
            <a:ext cx="10170001"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Cell membrane</a:t>
            </a:r>
          </a:p>
        </p:txBody>
      </p:sp>
    </p:spTree>
    <p:extLst>
      <p:ext uri="{BB962C8B-B14F-4D97-AF65-F5344CB8AC3E}">
        <p14:creationId xmlns:p14="http://schemas.microsoft.com/office/powerpoint/2010/main" val="229018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8"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US" dirty="0">
                <a:latin typeface="Century Gothic" panose="020B0502020202020204" pitchFamily="34" charset="0"/>
              </a:rPr>
              <a:t>B3.1.4</a:t>
            </a: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dirty="0">
                <a:latin typeface="Century Gothic" panose="020B0502020202020204" pitchFamily="34" charset="0"/>
              </a:rPr>
              <a:t>Growth of Bacteria</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fld id="{232BD5A6-70F3-0F45-B0B1-E3CB882C5842}" type="datetime1">
              <a:rPr lang="en-GB" sz="2000" smtClean="0">
                <a:latin typeface="Century Gothic" panose="020B0502020202020204" pitchFamily="34" charset="0"/>
              </a:rPr>
              <a:t>21/10/2024</a:t>
            </a:fld>
            <a:endParaRPr lang="en-US" sz="2000">
              <a:latin typeface="Century Gothic" panose="020B0502020202020204" pitchFamily="34" charset="0"/>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37C0482-D775-A445-BA21-B90A754A2FDB}"/>
              </a:ext>
            </a:extLst>
          </p:cNvPr>
          <p:cNvSpPr txBox="1"/>
          <p:nvPr/>
        </p:nvSpPr>
        <p:spPr>
          <a:xfrm>
            <a:off x="283151" y="4511263"/>
            <a:ext cx="4822165" cy="2339102"/>
          </a:xfrm>
          <a:prstGeom prst="rect">
            <a:avLst/>
          </a:prstGeom>
          <a:noFill/>
        </p:spPr>
        <p:txBody>
          <a:bodyPr wrap="square" rtlCol="0">
            <a:spAutoFit/>
          </a:bodyPr>
          <a:lstStyle/>
          <a:p>
            <a:r>
              <a:rPr lang="en-US" dirty="0">
                <a:latin typeface="Century Gothic" panose="020B0502020202020204" pitchFamily="34" charset="0"/>
              </a:rPr>
              <a:t>B3.1.1 Prior Knowledge Review</a:t>
            </a:r>
          </a:p>
          <a:p>
            <a:r>
              <a:rPr lang="en-US" dirty="0">
                <a:latin typeface="Century Gothic" panose="020B0502020202020204" pitchFamily="34" charset="0"/>
              </a:rPr>
              <a:t>B3.1.2 Eukaryotic and Prokaryotic Cells</a:t>
            </a:r>
          </a:p>
          <a:p>
            <a:r>
              <a:rPr lang="en-US" dirty="0">
                <a:latin typeface="Century Gothic" panose="020B0502020202020204" pitchFamily="34" charset="0"/>
              </a:rPr>
              <a:t>B3.1.3 Aseptic Technique</a:t>
            </a:r>
          </a:p>
          <a:p>
            <a:pPr marL="285750" indent="-285750">
              <a:buFont typeface="Wingdings" pitchFamily="2" charset="2"/>
              <a:buChar char="Ø"/>
            </a:pPr>
            <a:r>
              <a:rPr lang="en-US" sz="2000" b="1" dirty="0">
                <a:latin typeface="Century Gothic" panose="020B0502020202020204" pitchFamily="34" charset="0"/>
              </a:rPr>
              <a:t>B3.1.4 Growth of Bacteria</a:t>
            </a:r>
          </a:p>
          <a:p>
            <a:r>
              <a:rPr lang="en-US" dirty="0">
                <a:latin typeface="Century Gothic" panose="020B0502020202020204" pitchFamily="34" charset="0"/>
              </a:rPr>
              <a:t>B3.1.5 Microscopes</a:t>
            </a:r>
          </a:p>
          <a:p>
            <a:r>
              <a:rPr lang="en-US" dirty="0">
                <a:latin typeface="Century Gothic" panose="020B0502020202020204" pitchFamily="34" charset="0"/>
              </a:rPr>
              <a:t>B3.1.6 Observing Cells</a:t>
            </a:r>
          </a:p>
          <a:p>
            <a:r>
              <a:rPr lang="en-US" dirty="0">
                <a:latin typeface="Century Gothic" panose="020B0502020202020204" pitchFamily="34" charset="0"/>
              </a:rPr>
              <a:t>B3.1.7 Diffusion</a:t>
            </a:r>
          </a:p>
          <a:p>
            <a:endParaRPr lang="en-US" dirty="0">
              <a:latin typeface="Century Gothic" panose="020B0502020202020204" pitchFamily="34" charset="0"/>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3"/>
          <a:stretch>
            <a:fillRect/>
          </a:stretch>
        </p:blipFill>
        <p:spPr>
          <a:xfrm>
            <a:off x="8932117" y="1256288"/>
            <a:ext cx="837234" cy="432292"/>
          </a:xfrm>
          <a:prstGeom prst="rect">
            <a:avLst/>
          </a:prstGeom>
        </p:spPr>
      </p:pic>
      <p:pic>
        <p:nvPicPr>
          <p:cNvPr id="10" name="Picture 9">
            <a:extLst>
              <a:ext uri="{FF2B5EF4-FFF2-40B4-BE49-F238E27FC236}">
                <a16:creationId xmlns:a16="http://schemas.microsoft.com/office/drawing/2014/main" id="{4762F971-C492-0A4F-93BC-C458A9C164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1856" y="4595614"/>
            <a:ext cx="2021633" cy="2021633"/>
          </a:xfrm>
          <a:prstGeom prst="rect">
            <a:avLst/>
          </a:prstGeom>
        </p:spPr>
      </p:pic>
      <p:sp>
        <p:nvSpPr>
          <p:cNvPr id="15" name="TextBox 14">
            <a:extLst>
              <a:ext uri="{FF2B5EF4-FFF2-40B4-BE49-F238E27FC236}">
                <a16:creationId xmlns:a16="http://schemas.microsoft.com/office/drawing/2014/main" id="{E332928A-F819-B044-B9B0-2CCE568A7BBC}"/>
              </a:ext>
            </a:extLst>
          </p:cNvPr>
          <p:cNvSpPr txBox="1"/>
          <p:nvPr/>
        </p:nvSpPr>
        <p:spPr>
          <a:xfrm>
            <a:off x="5105316" y="4526652"/>
            <a:ext cx="5116229" cy="2308324"/>
          </a:xfrm>
          <a:prstGeom prst="rect">
            <a:avLst/>
          </a:prstGeom>
          <a:noFill/>
        </p:spPr>
        <p:txBody>
          <a:bodyPr wrap="square" rtlCol="0">
            <a:spAutoFit/>
          </a:bodyPr>
          <a:lstStyle/>
          <a:p>
            <a:r>
              <a:rPr lang="en-US" dirty="0">
                <a:latin typeface="Century Gothic" panose="020B0502020202020204" pitchFamily="34" charset="0"/>
              </a:rPr>
              <a:t>B3.1.8 Diffusion in Living Things</a:t>
            </a:r>
          </a:p>
          <a:p>
            <a:r>
              <a:rPr lang="en-US" dirty="0">
                <a:latin typeface="Century Gothic" panose="020B0502020202020204" pitchFamily="34" charset="0"/>
              </a:rPr>
              <a:t>B3.1.9 Osmosis</a:t>
            </a:r>
          </a:p>
          <a:p>
            <a:r>
              <a:rPr lang="en-US" dirty="0">
                <a:latin typeface="Century Gothic" panose="020B0502020202020204" pitchFamily="34" charset="0"/>
              </a:rPr>
              <a:t>B3.1.10 Osmosis Investigation</a:t>
            </a:r>
          </a:p>
          <a:p>
            <a:r>
              <a:rPr lang="en-US" dirty="0">
                <a:latin typeface="Century Gothic" panose="020B0502020202020204" pitchFamily="34" charset="0"/>
              </a:rPr>
              <a:t>B3.1.11 Active Transport</a:t>
            </a:r>
          </a:p>
          <a:p>
            <a:r>
              <a:rPr lang="en-US" dirty="0">
                <a:latin typeface="Century Gothic" panose="020B0502020202020204" pitchFamily="34" charset="0"/>
              </a:rPr>
              <a:t>B3.1.12 Cell Division</a:t>
            </a:r>
          </a:p>
          <a:p>
            <a:r>
              <a:rPr lang="en-US" dirty="0">
                <a:latin typeface="Century Gothic" panose="020B0502020202020204" pitchFamily="34" charset="0"/>
              </a:rPr>
              <a:t>B3.1.13 Cancer</a:t>
            </a:r>
          </a:p>
          <a:p>
            <a:r>
              <a:rPr lang="en-US" dirty="0">
                <a:latin typeface="Century Gothic" panose="020B0502020202020204" pitchFamily="34" charset="0"/>
              </a:rPr>
              <a:t>B3.1.14 Stem Cells</a:t>
            </a:r>
          </a:p>
          <a:p>
            <a:endParaRPr lang="en-US" dirty="0">
              <a:latin typeface="Century Gothic" panose="020B0502020202020204" pitchFamily="34" charset="0"/>
            </a:endParaRPr>
          </a:p>
        </p:txBody>
      </p:sp>
      <p:pic>
        <p:nvPicPr>
          <p:cNvPr id="5" name="Picture 4">
            <a:extLst>
              <a:ext uri="{FF2B5EF4-FFF2-40B4-BE49-F238E27FC236}">
                <a16:creationId xmlns:a16="http://schemas.microsoft.com/office/drawing/2014/main" id="{9B1FF0AA-BA3D-4843-9191-5E984A736F3E}"/>
              </a:ext>
            </a:extLst>
          </p:cNvPr>
          <p:cNvPicPr>
            <a:picLocks noChangeAspect="1"/>
          </p:cNvPicPr>
          <p:nvPr/>
        </p:nvPicPr>
        <p:blipFill>
          <a:blip r:embed="rId5"/>
          <a:stretch>
            <a:fillRect/>
          </a:stretch>
        </p:blipFill>
        <p:spPr>
          <a:xfrm>
            <a:off x="8521813" y="722250"/>
            <a:ext cx="3654947" cy="3945468"/>
          </a:xfrm>
          <a:prstGeom prst="rect">
            <a:avLst/>
          </a:prstGeom>
        </p:spPr>
      </p:pic>
    </p:spTree>
    <p:extLst>
      <p:ext uri="{BB962C8B-B14F-4D97-AF65-F5344CB8AC3E}">
        <p14:creationId xmlns:p14="http://schemas.microsoft.com/office/powerpoint/2010/main" val="4043307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36768"/>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State the steps involved in aseptic technique</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how to calculate how many bacteria are present in a culture from the mean division time</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Prepare a culture sample using aseptic technique </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2"/>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60816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agar medium</a:t>
            </a:r>
          </a:p>
        </p:txBody>
      </p:sp>
      <p:sp>
        <p:nvSpPr>
          <p:cNvPr id="11" name="Rectangle 10">
            <a:extLst>
              <a:ext uri="{FF2B5EF4-FFF2-40B4-BE49-F238E27FC236}">
                <a16:creationId xmlns:a16="http://schemas.microsoft.com/office/drawing/2014/main" id="{83040831-9F4D-D845-953A-5CB308BE41E2}"/>
              </a:ext>
            </a:extLst>
          </p:cNvPr>
          <p:cNvSpPr/>
          <p:nvPr/>
        </p:nvSpPr>
        <p:spPr>
          <a:xfrm>
            <a:off x="4699045" y="5755170"/>
            <a:ext cx="314731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inoculating loop</a:t>
            </a:r>
          </a:p>
        </p:txBody>
      </p:sp>
      <p:sp>
        <p:nvSpPr>
          <p:cNvPr id="13" name="Rectangle 12">
            <a:extLst>
              <a:ext uri="{FF2B5EF4-FFF2-40B4-BE49-F238E27FC236}">
                <a16:creationId xmlns:a16="http://schemas.microsoft.com/office/drawing/2014/main" id="{3E876D59-91E6-364D-B1C6-8965DED5E5DB}"/>
              </a:ext>
            </a:extLst>
          </p:cNvPr>
          <p:cNvSpPr/>
          <p:nvPr/>
        </p:nvSpPr>
        <p:spPr>
          <a:xfrm>
            <a:off x="4374785" y="4891802"/>
            <a:ext cx="1865146"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culture</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aseptic</a:t>
            </a:r>
          </a:p>
        </p:txBody>
      </p:sp>
    </p:spTree>
    <p:extLst>
      <p:ext uri="{BB962C8B-B14F-4D97-AF65-F5344CB8AC3E}">
        <p14:creationId xmlns:p14="http://schemas.microsoft.com/office/powerpoint/2010/main" val="1966693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3" name="Picture 2">
            <a:extLst>
              <a:ext uri="{FF2B5EF4-FFF2-40B4-BE49-F238E27FC236}">
                <a16:creationId xmlns:a16="http://schemas.microsoft.com/office/drawing/2014/main" id="{11BB51D4-B1CF-487C-9C33-ADFC36BA7A44}"/>
              </a:ext>
            </a:extLst>
          </p:cNvPr>
          <p:cNvPicPr>
            <a:picLocks noChangeAspect="1"/>
          </p:cNvPicPr>
          <p:nvPr/>
        </p:nvPicPr>
        <p:blipFill>
          <a:blip r:embed="rId3"/>
          <a:stretch>
            <a:fillRect/>
          </a:stretch>
        </p:blipFill>
        <p:spPr>
          <a:xfrm>
            <a:off x="6666967" y="4201296"/>
            <a:ext cx="4729162" cy="2496575"/>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The Growth of Bacteria</a:t>
            </a:r>
          </a:p>
        </p:txBody>
      </p:sp>
      <p:sp>
        <p:nvSpPr>
          <p:cNvPr id="21" name="TextBox 20">
            <a:extLst>
              <a:ext uri="{FF2B5EF4-FFF2-40B4-BE49-F238E27FC236}">
                <a16:creationId xmlns:a16="http://schemas.microsoft.com/office/drawing/2014/main" id="{43E3846C-229F-3841-8E97-9C15D333A0D9}"/>
              </a:ext>
            </a:extLst>
          </p:cNvPr>
          <p:cNvSpPr txBox="1"/>
          <p:nvPr/>
        </p:nvSpPr>
        <p:spPr>
          <a:xfrm>
            <a:off x="289746" y="804578"/>
            <a:ext cx="6479764" cy="2585323"/>
          </a:xfrm>
          <a:prstGeom prst="rect">
            <a:avLst/>
          </a:prstGeom>
          <a:noFill/>
        </p:spPr>
        <p:txBody>
          <a:bodyPr wrap="square" lIns="0" tIns="0" rIns="0" bIns="0" rtlCol="0">
            <a:spAutoFit/>
          </a:bodyPr>
          <a:lstStyle/>
          <a:p>
            <a:endParaRPr lang="en-GB" sz="2400" dirty="0">
              <a:latin typeface="Century Gothic" panose="020B0502020202020204" pitchFamily="34" charset="0"/>
            </a:endParaRPr>
          </a:p>
          <a:p>
            <a:pPr marL="457200" indent="-457200">
              <a:buFont typeface="Arial" panose="020B0604020202020204" pitchFamily="34" charset="0"/>
              <a:buChar char="•"/>
            </a:pPr>
            <a:r>
              <a:rPr lang="en-GB" sz="2400" dirty="0">
                <a:latin typeface="Century Gothic" panose="020B0502020202020204" pitchFamily="34" charset="0"/>
              </a:rPr>
              <a:t>Certain bacteria can cause </a:t>
            </a:r>
            <a:r>
              <a:rPr lang="en-GB" sz="2400" b="1" dirty="0">
                <a:latin typeface="Century Gothic" panose="020B0502020202020204" pitchFamily="34" charset="0"/>
              </a:rPr>
              <a:t>diseases</a:t>
            </a:r>
            <a:r>
              <a:rPr lang="en-GB" sz="2400" dirty="0">
                <a:latin typeface="Century Gothic" panose="020B0502020202020204" pitchFamily="34" charset="0"/>
              </a:rPr>
              <a:t> </a:t>
            </a: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r>
              <a:rPr lang="en-GB" sz="2400" dirty="0">
                <a:latin typeface="Century Gothic" panose="020B0502020202020204" pitchFamily="34" charset="0"/>
              </a:rPr>
              <a:t>In this practical, we are going to swab different areas to look at the bacteria found there</a:t>
            </a:r>
          </a:p>
          <a:p>
            <a:pPr marL="457200" indent="-457200">
              <a:buFont typeface="Arial" panose="020B0604020202020204" pitchFamily="34" charset="0"/>
              <a:buChar char="•"/>
            </a:pPr>
            <a:endParaRPr lang="en-GB" sz="2400" dirty="0">
              <a:latin typeface="Century Gothic" panose="020B0502020202020204" pitchFamily="34" charset="0"/>
            </a:endParaRPr>
          </a:p>
        </p:txBody>
      </p:sp>
      <p:pic>
        <p:nvPicPr>
          <p:cNvPr id="1026" name="Picture 2">
            <a:extLst>
              <a:ext uri="{FF2B5EF4-FFF2-40B4-BE49-F238E27FC236}">
                <a16:creationId xmlns:a16="http://schemas.microsoft.com/office/drawing/2014/main" id="{9A2245D0-D578-E2B7-11CE-8C33AB2CC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1865" y="365760"/>
            <a:ext cx="3314362" cy="3364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xEl>
                                              <p:pRg st="3" end="3"/>
                                            </p:txEl>
                                          </p:spTgt>
                                        </p:tgtEl>
                                        <p:attrNameLst>
                                          <p:attrName>style.visibility</p:attrName>
                                        </p:attrNameLst>
                                      </p:cBhvr>
                                      <p:to>
                                        <p:strVal val="visible"/>
                                      </p:to>
                                    </p:set>
                                    <p:animEffect transition="in" filter="fade">
                                      <p:cBhvr>
                                        <p:cTn id="12" dur="500"/>
                                        <p:tgtEl>
                                          <p:spTgt spid="2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Out of this world!</a:t>
            </a:r>
          </a:p>
        </p:txBody>
      </p:sp>
      <p:sp>
        <p:nvSpPr>
          <p:cNvPr id="4" name="TextBox 3">
            <a:extLst>
              <a:ext uri="{FF2B5EF4-FFF2-40B4-BE49-F238E27FC236}">
                <a16:creationId xmlns:a16="http://schemas.microsoft.com/office/drawing/2014/main" id="{2130717D-0356-CB4E-BA23-1946438494C3}"/>
              </a:ext>
            </a:extLst>
          </p:cNvPr>
          <p:cNvSpPr txBox="1"/>
          <p:nvPr/>
        </p:nvSpPr>
        <p:spPr>
          <a:xfrm>
            <a:off x="540000" y="912642"/>
            <a:ext cx="10620000" cy="461665"/>
          </a:xfrm>
          <a:prstGeom prst="rect">
            <a:avLst/>
          </a:prstGeom>
          <a:noFill/>
          <a:ln>
            <a:noFill/>
          </a:ln>
        </p:spPr>
        <p:txBody>
          <a:bodyPr wrap="square" rtlCol="0">
            <a:spAutoFit/>
          </a:bodyPr>
          <a:lstStyle/>
          <a:p>
            <a:r>
              <a:rPr lang="en-US" sz="2400" dirty="0">
                <a:latin typeface="Century Gothic" panose="020B0502020202020204" pitchFamily="34" charset="0"/>
              </a:rPr>
              <a:t>How would you describe this process to an alien from space?</a:t>
            </a:r>
          </a:p>
        </p:txBody>
      </p:sp>
      <p:sp>
        <p:nvSpPr>
          <p:cNvPr id="5" name="TextBox 4">
            <a:extLst>
              <a:ext uri="{FF2B5EF4-FFF2-40B4-BE49-F238E27FC236}">
                <a16:creationId xmlns:a16="http://schemas.microsoft.com/office/drawing/2014/main" id="{EE23E189-4F40-E84E-BF13-3786EF9E30C0}"/>
              </a:ext>
            </a:extLst>
          </p:cNvPr>
          <p:cNvSpPr txBox="1"/>
          <p:nvPr/>
        </p:nvSpPr>
        <p:spPr>
          <a:xfrm>
            <a:off x="4058703" y="2767280"/>
            <a:ext cx="3754208" cy="1754326"/>
          </a:xfrm>
          <a:prstGeom prst="rect">
            <a:avLst/>
          </a:prstGeom>
          <a:noFill/>
          <a:ln>
            <a:noFill/>
          </a:ln>
        </p:spPr>
        <p:txBody>
          <a:bodyPr wrap="square" rtlCol="0">
            <a:spAutoFit/>
          </a:bodyPr>
          <a:lstStyle/>
          <a:p>
            <a:r>
              <a:rPr lang="en-US" sz="5400" dirty="0">
                <a:latin typeface="Century Gothic" panose="020B0502020202020204" pitchFamily="34" charset="0"/>
              </a:rPr>
              <a:t>Aseptic technique</a:t>
            </a:r>
          </a:p>
        </p:txBody>
      </p:sp>
      <p:pic>
        <p:nvPicPr>
          <p:cNvPr id="7" name="Picture 6" descr="A drawing of a cartoon character&#10;&#10;Description automatically generated">
            <a:extLst>
              <a:ext uri="{FF2B5EF4-FFF2-40B4-BE49-F238E27FC236}">
                <a16:creationId xmlns:a16="http://schemas.microsoft.com/office/drawing/2014/main" id="{DE51914E-740E-A946-979A-4044BFAD4F6F}"/>
              </a:ext>
            </a:extLst>
          </p:cNvPr>
          <p:cNvPicPr>
            <a:picLocks noChangeAspect="1"/>
          </p:cNvPicPr>
          <p:nvPr/>
        </p:nvPicPr>
        <p:blipFill>
          <a:blip r:embed="rId3"/>
          <a:stretch>
            <a:fillRect/>
          </a:stretch>
        </p:blipFill>
        <p:spPr>
          <a:xfrm>
            <a:off x="-1018101" y="2303511"/>
            <a:ext cx="6052684" cy="4296943"/>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50CD4CAB-7086-284A-85CB-59C8E2024F73}"/>
              </a:ext>
            </a:extLst>
          </p:cNvPr>
          <p:cNvPicPr>
            <a:picLocks noChangeAspect="1"/>
          </p:cNvPicPr>
          <p:nvPr/>
        </p:nvPicPr>
        <p:blipFill>
          <a:blip r:embed="rId4"/>
          <a:stretch>
            <a:fillRect/>
          </a:stretch>
        </p:blipFill>
        <p:spPr>
          <a:xfrm>
            <a:off x="5589132" y="1795219"/>
            <a:ext cx="7131445" cy="5062781"/>
          </a:xfrm>
          <a:prstGeom prst="rect">
            <a:avLst/>
          </a:prstGeom>
        </p:spPr>
      </p:pic>
    </p:spTree>
    <p:extLst>
      <p:ext uri="{BB962C8B-B14F-4D97-AF65-F5344CB8AC3E}">
        <p14:creationId xmlns:p14="http://schemas.microsoft.com/office/powerpoint/2010/main" val="1797866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Aseptic Technique</a:t>
            </a:r>
          </a:p>
        </p:txBody>
      </p:sp>
      <p:sp>
        <p:nvSpPr>
          <p:cNvPr id="21" name="TextBox 20">
            <a:extLst>
              <a:ext uri="{FF2B5EF4-FFF2-40B4-BE49-F238E27FC236}">
                <a16:creationId xmlns:a16="http://schemas.microsoft.com/office/drawing/2014/main" id="{43E3846C-229F-3841-8E97-9C15D333A0D9}"/>
              </a:ext>
            </a:extLst>
          </p:cNvPr>
          <p:cNvSpPr txBox="1"/>
          <p:nvPr/>
        </p:nvSpPr>
        <p:spPr>
          <a:xfrm>
            <a:off x="510972" y="745585"/>
            <a:ext cx="6479764" cy="5539978"/>
          </a:xfrm>
          <a:prstGeom prst="rect">
            <a:avLst/>
          </a:prstGeom>
          <a:noFill/>
        </p:spPr>
        <p:txBody>
          <a:bodyPr wrap="square" lIns="0" tIns="0" rIns="0" bIns="0" rtlCol="0">
            <a:spAutoFit/>
          </a:bodyPr>
          <a:lstStyle/>
          <a:p>
            <a:endParaRPr lang="en-GB" sz="2400" dirty="0">
              <a:latin typeface="Century Gothic" panose="020B0502020202020204" pitchFamily="34" charset="0"/>
            </a:endParaRPr>
          </a:p>
          <a:p>
            <a:r>
              <a:rPr lang="en-GB" sz="2400" dirty="0">
                <a:latin typeface="Century Gothic" panose="020B0502020202020204" pitchFamily="34" charset="0"/>
              </a:rPr>
              <a:t>Petri dishes and culture media (</a:t>
            </a:r>
            <a:r>
              <a:rPr lang="en-GB" sz="2400" b="1" dirty="0">
                <a:latin typeface="Century Gothic" panose="020B0502020202020204" pitchFamily="34" charset="0"/>
              </a:rPr>
              <a:t>agar</a:t>
            </a:r>
            <a:r>
              <a:rPr lang="en-GB" sz="2400" dirty="0">
                <a:latin typeface="Century Gothic" panose="020B0502020202020204" pitchFamily="34" charset="0"/>
              </a:rPr>
              <a:t>) must be sterilised before use</a:t>
            </a:r>
          </a:p>
          <a:p>
            <a:endParaRPr lang="en-GB" sz="2400" dirty="0">
              <a:latin typeface="Century Gothic" panose="020B0502020202020204" pitchFamily="34" charset="0"/>
            </a:endParaRPr>
          </a:p>
          <a:p>
            <a:r>
              <a:rPr lang="en-GB" sz="2400" dirty="0">
                <a:latin typeface="Century Gothic" panose="020B0502020202020204" pitchFamily="34" charset="0"/>
              </a:rPr>
              <a:t>Agar medium in plates must be set</a:t>
            </a:r>
          </a:p>
          <a:p>
            <a:endParaRPr lang="en-GB" sz="2400" dirty="0">
              <a:latin typeface="Century Gothic" panose="020B0502020202020204" pitchFamily="34" charset="0"/>
            </a:endParaRPr>
          </a:p>
          <a:p>
            <a:r>
              <a:rPr lang="en-GB" sz="2400" b="1" dirty="0">
                <a:latin typeface="Century Gothic" panose="020B0502020202020204" pitchFamily="34" charset="0"/>
              </a:rPr>
              <a:t>Inoculating loops </a:t>
            </a:r>
            <a:r>
              <a:rPr lang="en-GB" sz="2400" dirty="0">
                <a:latin typeface="Century Gothic" panose="020B0502020202020204" pitchFamily="34" charset="0"/>
              </a:rPr>
              <a:t>are used to transfer the bacteria to the agar but must first be sterilised by passing them through a flame</a:t>
            </a:r>
          </a:p>
          <a:p>
            <a:endParaRPr lang="en-GB" sz="2400" dirty="0">
              <a:latin typeface="Century Gothic" panose="020B0502020202020204" pitchFamily="34" charset="0"/>
            </a:endParaRPr>
          </a:p>
          <a:p>
            <a:r>
              <a:rPr lang="en-GB" sz="2400" dirty="0">
                <a:latin typeface="Century Gothic" panose="020B0502020202020204" pitchFamily="34" charset="0"/>
              </a:rPr>
              <a:t>The lid of the Petri dish should be secured with tape and stored upside down</a:t>
            </a:r>
          </a:p>
          <a:p>
            <a:endParaRPr lang="en-GB" sz="2400" dirty="0">
              <a:latin typeface="Century Gothic" panose="020B0502020202020204" pitchFamily="34" charset="0"/>
            </a:endParaRPr>
          </a:p>
          <a:p>
            <a:r>
              <a:rPr lang="en-GB" sz="2400" dirty="0">
                <a:latin typeface="Century Gothic" panose="020B0502020202020204" pitchFamily="34" charset="0"/>
              </a:rPr>
              <a:t>In school laboratories the culture should be incubated at 25 °C. </a:t>
            </a:r>
          </a:p>
        </p:txBody>
      </p:sp>
      <p:pic>
        <p:nvPicPr>
          <p:cNvPr id="5" name="Picture 4" descr="A hand holding a clear glass&#10;&#10;Description automatically generated with low confidence">
            <a:extLst>
              <a:ext uri="{FF2B5EF4-FFF2-40B4-BE49-F238E27FC236}">
                <a16:creationId xmlns:a16="http://schemas.microsoft.com/office/drawing/2014/main" id="{5CB08692-25E4-1240-8290-08D2EAAC30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8154" y="1022999"/>
            <a:ext cx="4045085" cy="4045085"/>
          </a:xfrm>
          <a:prstGeom prst="rect">
            <a:avLst/>
          </a:prstGeom>
        </p:spPr>
      </p:pic>
    </p:spTree>
    <p:extLst>
      <p:ext uri="{BB962C8B-B14F-4D97-AF65-F5344CB8AC3E}">
        <p14:creationId xmlns:p14="http://schemas.microsoft.com/office/powerpoint/2010/main" val="227003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xEl>
                                              <p:pRg st="3" end="3"/>
                                            </p:txEl>
                                          </p:spTgt>
                                        </p:tgtEl>
                                        <p:attrNameLst>
                                          <p:attrName>style.visibility</p:attrName>
                                        </p:attrNameLst>
                                      </p:cBhvr>
                                      <p:to>
                                        <p:strVal val="visible"/>
                                      </p:to>
                                    </p:set>
                                    <p:animEffect transition="in" filter="fade">
                                      <p:cBhvr>
                                        <p:cTn id="12" dur="500"/>
                                        <p:tgtEl>
                                          <p:spTgt spid="2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5" end="5"/>
                                            </p:txEl>
                                          </p:spTgt>
                                        </p:tgtEl>
                                        <p:attrNameLst>
                                          <p:attrName>style.visibility</p:attrName>
                                        </p:attrNameLst>
                                      </p:cBhvr>
                                      <p:to>
                                        <p:strVal val="visible"/>
                                      </p:to>
                                    </p:set>
                                    <p:animEffect transition="in" filter="fade">
                                      <p:cBhvr>
                                        <p:cTn id="17" dur="500"/>
                                        <p:tgtEl>
                                          <p:spTgt spid="21">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xEl>
                                              <p:pRg st="7" end="7"/>
                                            </p:txEl>
                                          </p:spTgt>
                                        </p:tgtEl>
                                        <p:attrNameLst>
                                          <p:attrName>style.visibility</p:attrName>
                                        </p:attrNameLst>
                                      </p:cBhvr>
                                      <p:to>
                                        <p:strVal val="visible"/>
                                      </p:to>
                                    </p:set>
                                    <p:animEffect transition="in" filter="fade">
                                      <p:cBhvr>
                                        <p:cTn id="22" dur="500"/>
                                        <p:tgtEl>
                                          <p:spTgt spid="21">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xEl>
                                              <p:pRg st="9" end="9"/>
                                            </p:txEl>
                                          </p:spTgt>
                                        </p:tgtEl>
                                        <p:attrNameLst>
                                          <p:attrName>style.visibility</p:attrName>
                                        </p:attrNameLst>
                                      </p:cBhvr>
                                      <p:to>
                                        <p:strVal val="visible"/>
                                      </p:to>
                                    </p:set>
                                    <p:animEffect transition="in" filter="fade">
                                      <p:cBhvr>
                                        <p:cTn id="27" dur="500"/>
                                        <p:tgtEl>
                                          <p:spTgt spid="2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498DFB1-996C-4617-8798-555746055332}">
  <ds:schemaRefs>
    <ds:schemaRef ds:uri="http://schemas.microsoft.com/office/2006/documentManagement/types"/>
    <ds:schemaRef ds:uri="http://schemas.microsoft.com/office/2006/metadata/properties"/>
    <ds:schemaRef ds:uri="e7f29ac3-c74a-46a7-9e80-ec6458dc319f"/>
    <ds:schemaRef ds:uri="http://purl.org/dc/elements/1.1/"/>
    <ds:schemaRef ds:uri="http://purl.org/dc/dcmitype/"/>
    <ds:schemaRef ds:uri="http://schemas.openxmlformats.org/package/2006/metadata/core-properties"/>
    <ds:schemaRef ds:uri="http://schemas.microsoft.com/office/infopath/2007/PartnerControls"/>
    <ds:schemaRef ds:uri="9dd66dd2-dc2f-4e10-8286-f1da66314693"/>
    <ds:schemaRef ds:uri="http://www.w3.org/XML/1998/namespace"/>
    <ds:schemaRef ds:uri="http://purl.org/dc/terms/"/>
  </ds:schemaRefs>
</ds:datastoreItem>
</file>

<file path=customXml/itemProps2.xml><?xml version="1.0" encoding="utf-8"?>
<ds:datastoreItem xmlns:ds="http://schemas.openxmlformats.org/officeDocument/2006/customXml" ds:itemID="{13281F7B-1DE5-47FF-AAB6-8DE87EC7A3B5}">
  <ds:schemaRefs>
    <ds:schemaRef ds:uri="http://schemas.microsoft.com/sharepoint/v3/contenttype/forms"/>
  </ds:schemaRefs>
</ds:datastoreItem>
</file>

<file path=customXml/itemProps3.xml><?xml version="1.0" encoding="utf-8"?>
<ds:datastoreItem xmlns:ds="http://schemas.openxmlformats.org/officeDocument/2006/customXml" ds:itemID="{026587CB-FF7E-49A7-9ADB-869507A847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290</TotalTime>
  <Words>4038</Words>
  <Application>Microsoft Macintosh PowerPoint</Application>
  <PresentationFormat>Widescreen</PresentationFormat>
  <Paragraphs>370</Paragraphs>
  <Slides>23</Slides>
  <Notes>17</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Century Gothic</vt:lpstr>
      <vt:lpstr>Georgia</vt:lpstr>
      <vt:lpstr>Wingdings</vt:lpstr>
      <vt:lpstr>B2.2.11 Feedback lesson</vt:lpstr>
      <vt:lpstr>Making this resource work for you</vt:lpstr>
      <vt:lpstr>Practical Activity</vt:lpstr>
      <vt:lpstr>Growth of Bacteria</vt:lpstr>
      <vt:lpstr>B3.1.4</vt:lpstr>
      <vt:lpstr>PowerPoint Presentation</vt:lpstr>
      <vt:lpstr>This is the fix-it portion of the lesson</vt:lpstr>
      <vt:lpstr>The Growth of Bacteria</vt:lpstr>
      <vt:lpstr>Out of this world!</vt:lpstr>
      <vt:lpstr>Aseptic Technique</vt:lpstr>
      <vt:lpstr>Quick Quiz</vt:lpstr>
      <vt:lpstr>Growth of Bacteria</vt:lpstr>
      <vt:lpstr>Growth of Bacteria</vt:lpstr>
      <vt:lpstr>Growth of Bacteria</vt:lpstr>
      <vt:lpstr>Drill</vt:lpstr>
      <vt:lpstr>Drill answers</vt:lpstr>
      <vt:lpstr>PowerPoint Presentation</vt:lpstr>
      <vt:lpstr>PowerPoint Presentation</vt:lpstr>
      <vt:lpstr>PowerPoint Presentation</vt:lpstr>
      <vt:lpstr>Risk Assessment</vt:lpstr>
      <vt:lpstr>Growth of Bacteria Practical</vt:lpstr>
      <vt:lpstr>Common microorganisms</vt:lpstr>
      <vt:lpstr>Answer the questions below.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this resource work for you</dc:title>
  <dc:creator>Joanna Scouler</dc:creator>
  <cp:lastModifiedBy>Joanna Scouler</cp:lastModifiedBy>
  <cp:revision>19</cp:revision>
  <dcterms:created xsi:type="dcterms:W3CDTF">2020-07-20T15:05:12Z</dcterms:created>
  <dcterms:modified xsi:type="dcterms:W3CDTF">2024-10-21T12:15:34Z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76071500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xd_Signature">
    <vt:bool>false</vt:bool>
  </property>
  <property fmtid="{D5CDD505-2E9C-101B-9397-08002B2CF9AE}" pid="9" name="xd_ProgID">
    <vt:lpwstr/>
  </property>
  <property fmtid="{D5CDD505-2E9C-101B-9397-08002B2CF9AE}" pid="10" name="TemplateUrl">
    <vt:lpwstr/>
  </property>
  <property fmtid="{D5CDD505-2E9C-101B-9397-08002B2CF9AE}" pid="11" name="MediaServiceImageTags">
    <vt:lpwstr/>
  </property>
</Properties>
</file>